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74" r:id="rId2"/>
    <p:sldId id="456" r:id="rId3"/>
    <p:sldId id="441" r:id="rId4"/>
    <p:sldId id="451" r:id="rId5"/>
    <p:sldId id="452" r:id="rId6"/>
    <p:sldId id="454" r:id="rId7"/>
    <p:sldId id="455" r:id="rId8"/>
    <p:sldId id="453" r:id="rId9"/>
    <p:sldId id="449" r:id="rId10"/>
    <p:sldId id="457" r:id="rId11"/>
    <p:sldId id="458" r:id="rId12"/>
    <p:sldId id="459" r:id="rId13"/>
    <p:sldId id="460" r:id="rId14"/>
    <p:sldId id="461" r:id="rId15"/>
    <p:sldId id="462" r:id="rId16"/>
    <p:sldId id="463" r:id="rId17"/>
    <p:sldId id="464" r:id="rId18"/>
    <p:sldId id="465" r:id="rId19"/>
    <p:sldId id="466" r:id="rId20"/>
    <p:sldId id="467" r:id="rId21"/>
    <p:sldId id="468" r:id="rId22"/>
    <p:sldId id="469" r:id="rId23"/>
    <p:sldId id="470" r:id="rId24"/>
    <p:sldId id="471" r:id="rId25"/>
    <p:sldId id="472" r:id="rId26"/>
    <p:sldId id="473" r:id="rId27"/>
    <p:sldId id="474" r:id="rId28"/>
    <p:sldId id="475" r:id="rId29"/>
    <p:sldId id="476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906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224" y="-78"/>
      </p:cViewPr>
      <p:guideLst>
        <p:guide orient="horz" pos="2168"/>
        <p:guide pos="289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20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601169C-D704-4652-8563-2B5D63931910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 spd="slow"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7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6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412776"/>
            <a:ext cx="842968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Calibri" panose="020F0502020204030204" pitchFamily="34" charset="0"/>
              </a:rPr>
              <a:t>第</a:t>
            </a:r>
            <a:r>
              <a:rPr lang="en-US" altLang="zh-CN" sz="6000" dirty="0" smtClean="0">
                <a:latin typeface="Calibri" panose="020F0502020204030204" pitchFamily="34" charset="0"/>
              </a:rPr>
              <a:t>2</a:t>
            </a:r>
            <a:r>
              <a:rPr lang="zh-CN" altLang="en-US" sz="6000" dirty="0" smtClean="0">
                <a:latin typeface="Calibri" panose="020F0502020204030204" pitchFamily="34" charset="0"/>
              </a:rPr>
              <a:t>单元    因数与倍数</a:t>
            </a:r>
            <a:endParaRPr lang="zh-CN" altLang="en-US" sz="60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55839" y="3593504"/>
            <a:ext cx="6997428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en-US" altLang="zh-CN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3</a:t>
            </a:r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的倍数的特征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523805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2  2</a:t>
            </a:r>
            <a:r>
              <a:rPr lang="zh-CN" altLang="en-US" sz="4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的倍数</a:t>
            </a:r>
            <a:r>
              <a:rPr lang="zh-CN" altLang="en-US" sz="4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的特征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矩形 120"/>
          <p:cNvSpPr/>
          <p:nvPr/>
        </p:nvSpPr>
        <p:spPr>
          <a:xfrm>
            <a:off x="478757" y="2763505"/>
            <a:ext cx="1181652" cy="5847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6974240" y="2755264"/>
            <a:ext cx="1181652" cy="5847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Group 8"/>
          <p:cNvGrpSpPr/>
          <p:nvPr/>
        </p:nvGrpSpPr>
        <p:grpSpPr bwMode="auto">
          <a:xfrm>
            <a:off x="6551613" y="123834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7504" y="692696"/>
            <a:ext cx="44358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1</a:t>
            </a:r>
            <a:r>
              <a:rPr lang="en-US" altLang="zh-CN" sz="2800" i="1" dirty="0"/>
              <a:t>.</a:t>
            </a:r>
            <a:r>
              <a:rPr lang="zh-CN" altLang="zh-CN" sz="2800" dirty="0"/>
              <a:t>教材第</a:t>
            </a:r>
            <a:r>
              <a:rPr lang="en-US" altLang="zh-CN" sz="2800" dirty="0"/>
              <a:t>10</a:t>
            </a:r>
            <a:r>
              <a:rPr lang="zh-CN" altLang="zh-CN" sz="2800" dirty="0"/>
              <a:t>页“做一做”。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0485" y="1127937"/>
            <a:ext cx="89254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下面用数字卡片摆出的数中哪些是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的倍数？在每个数后面增加一张卡片，使这三位数成为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5" y="2763506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78544" y="27635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4610" y="2754795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193601" y="275479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9794" y="2772217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738785" y="277221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14849" y="2763506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353840" y="27635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32042" y="2772217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971033" y="277221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47097" y="2763506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586088" y="27635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20273" y="2772217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7059264" y="277221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635328" y="2763506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7674319" y="27635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63688" y="2754794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02679" y="27547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0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90912" y="2754795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29903" y="275479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2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123160" y="2754795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62151" y="275479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11392" y="2754795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50383" y="275479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0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63688" y="3538172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02679" y="35381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39552" y="3555594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578543" y="35555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54607" y="3546883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1193598" y="354688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763688" y="4312838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802679" y="43128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6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39552" y="4330260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578543" y="43302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54607" y="4321549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1193598" y="43215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63688" y="5059051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802679" y="505905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9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39552" y="5076473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578543" y="50764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154607" y="5067762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1193598" y="506776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699792" y="3564305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2738783" y="35643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314847" y="3555594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3353838" y="35555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890910" y="3546883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929901" y="354688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699792" y="4330260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2738783" y="43302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314847" y="4321549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3353838" y="43215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890910" y="4312838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929901" y="43128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8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932040" y="3564305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4971031" y="35643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547095" y="3555594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TextBox 75"/>
          <p:cNvSpPr txBox="1"/>
          <p:nvPr/>
        </p:nvSpPr>
        <p:spPr>
          <a:xfrm>
            <a:off x="5586086" y="35555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123158" y="3546883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162149" y="354688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4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4932042" y="4330260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TextBox 91"/>
          <p:cNvSpPr txBox="1"/>
          <p:nvPr/>
        </p:nvSpPr>
        <p:spPr>
          <a:xfrm>
            <a:off x="4971033" y="43302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547097" y="4321549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5586088" y="43215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6123160" y="4312838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162151" y="43128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020272" y="3564305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103"/>
          <p:cNvSpPr txBox="1"/>
          <p:nvPr/>
        </p:nvSpPr>
        <p:spPr>
          <a:xfrm>
            <a:off x="7059263" y="35643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635327" y="3555594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TextBox 105"/>
          <p:cNvSpPr txBox="1"/>
          <p:nvPr/>
        </p:nvSpPr>
        <p:spPr>
          <a:xfrm>
            <a:off x="7674318" y="35555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8211390" y="3546883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8250381" y="354688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7020274" y="4330260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TextBox 109"/>
          <p:cNvSpPr txBox="1"/>
          <p:nvPr/>
        </p:nvSpPr>
        <p:spPr>
          <a:xfrm>
            <a:off x="7059265" y="43302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7635329" y="4321549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TextBox 111"/>
          <p:cNvSpPr txBox="1"/>
          <p:nvPr/>
        </p:nvSpPr>
        <p:spPr>
          <a:xfrm>
            <a:off x="7674320" y="43215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8211392" y="4312838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8250383" y="43128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6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7020274" y="5050340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TextBox 115"/>
          <p:cNvSpPr txBox="1"/>
          <p:nvPr/>
        </p:nvSpPr>
        <p:spPr>
          <a:xfrm>
            <a:off x="7059265" y="50503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7635329" y="5041629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TextBox 117"/>
          <p:cNvSpPr txBox="1"/>
          <p:nvPr/>
        </p:nvSpPr>
        <p:spPr>
          <a:xfrm>
            <a:off x="7674320" y="50416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8211392" y="5032918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8250383" y="503291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9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animBg="1"/>
      <p:bldP spid="99" grpId="0" animBg="1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51" grpId="0" animBg="1"/>
      <p:bldP spid="52" grpId="0"/>
      <p:bldP spid="53" grpId="0" animBg="1"/>
      <p:bldP spid="54" grpId="0"/>
      <p:bldP spid="55" grpId="0" animBg="1"/>
      <p:bldP spid="56" grpId="0"/>
      <p:bldP spid="57" grpId="0" animBg="1"/>
      <p:bldP spid="58" grpId="0"/>
      <p:bldP spid="59" grpId="0" animBg="1"/>
      <p:bldP spid="60" grpId="0"/>
      <p:bldP spid="61" grpId="0" animBg="1"/>
      <p:bldP spid="62" grpId="0"/>
      <p:bldP spid="63" grpId="0" animBg="1"/>
      <p:bldP spid="64" grpId="0"/>
      <p:bldP spid="65" grpId="0" animBg="1"/>
      <p:bldP spid="66" grpId="0"/>
      <p:bldP spid="73" grpId="0" animBg="1"/>
      <p:bldP spid="74" grpId="0"/>
      <p:bldP spid="75" grpId="0" animBg="1"/>
      <p:bldP spid="76" grpId="0"/>
      <p:bldP spid="77" grpId="0" animBg="1"/>
      <p:bldP spid="78" grpId="0"/>
      <p:bldP spid="91" grpId="0" animBg="1"/>
      <p:bldP spid="92" grpId="0"/>
      <p:bldP spid="93" grpId="0" animBg="1"/>
      <p:bldP spid="94" grpId="0"/>
      <p:bldP spid="95" grpId="0" animBg="1"/>
      <p:bldP spid="96" grpId="0"/>
      <p:bldP spid="103" grpId="0" animBg="1"/>
      <p:bldP spid="104" grpId="0"/>
      <p:bldP spid="105" grpId="0" animBg="1"/>
      <p:bldP spid="106" grpId="0"/>
      <p:bldP spid="107" grpId="0" animBg="1"/>
      <p:bldP spid="108" grpId="0"/>
      <p:bldP spid="109" grpId="0" animBg="1"/>
      <p:bldP spid="110" grpId="0"/>
      <p:bldP spid="111" grpId="0" animBg="1"/>
      <p:bldP spid="112" grpId="0"/>
      <p:bldP spid="113" grpId="0" animBg="1"/>
      <p:bldP spid="114" grpId="0"/>
      <p:bldP spid="115" grpId="0" animBg="1"/>
      <p:bldP spid="116" grpId="0"/>
      <p:bldP spid="117" grpId="0" animBg="1"/>
      <p:bldP spid="118" grpId="0"/>
      <p:bldP spid="119" grpId="0" animBg="1"/>
      <p:bldP spid="1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9512" y="821680"/>
            <a:ext cx="46185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2</a:t>
            </a:r>
            <a:r>
              <a:rPr lang="en-US" altLang="zh-CN" sz="2800" i="1" dirty="0"/>
              <a:t>.</a:t>
            </a:r>
            <a:r>
              <a:rPr lang="zh-CN" altLang="zh-CN" sz="2800" dirty="0"/>
              <a:t>教材第</a:t>
            </a:r>
            <a:r>
              <a:rPr lang="en-US" altLang="zh-CN" sz="2800" dirty="0"/>
              <a:t>11</a:t>
            </a:r>
            <a:r>
              <a:rPr lang="zh-CN" altLang="zh-CN" sz="2800" dirty="0"/>
              <a:t>页练习三第</a:t>
            </a:r>
            <a:r>
              <a:rPr lang="en-US" altLang="zh-CN" sz="2800" dirty="0" smtClean="0"/>
              <a:t>3</a:t>
            </a:r>
            <a:r>
              <a:rPr lang="zh-CN" altLang="zh-CN" sz="2800" dirty="0" smtClean="0"/>
              <a:t>题</a:t>
            </a:r>
            <a:r>
              <a:rPr lang="zh-CN" altLang="zh-CN" sz="2800" dirty="0"/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2484185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-180528" y="1374130"/>
            <a:ext cx="47012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圈出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的倍数。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5656" y="249289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7252" y="249289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78465" y="2501607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91602" y="2484185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55698" y="2492896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3051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97710" y="249289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779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49838" y="2501607"/>
            <a:ext cx="1226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99999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3568" y="388840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19672" y="3897111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58385" y="389711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165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22481" y="3905822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5988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35618" y="388840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655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99714" y="389711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131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41726" y="3897111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2222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58229" y="3905822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7203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374523" y="2484185"/>
            <a:ext cx="821213" cy="5847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238619" y="2492896"/>
            <a:ext cx="821213" cy="5847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220072" y="2420888"/>
            <a:ext cx="936104" cy="6665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380312" y="2348880"/>
            <a:ext cx="1296144" cy="8007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83568" y="3905822"/>
            <a:ext cx="821213" cy="5847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483768" y="3905822"/>
            <a:ext cx="821213" cy="5847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347864" y="3842525"/>
            <a:ext cx="957844" cy="6820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639219" y="3842525"/>
            <a:ext cx="1037237" cy="7386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36512" y="764704"/>
            <a:ext cx="46185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2</a:t>
            </a:r>
            <a:r>
              <a:rPr lang="en-US" altLang="zh-CN" sz="2800" i="1" dirty="0"/>
              <a:t>.</a:t>
            </a:r>
            <a:r>
              <a:rPr lang="zh-CN" altLang="zh-CN" sz="2800" dirty="0"/>
              <a:t>教材第</a:t>
            </a:r>
            <a:r>
              <a:rPr lang="en-US" altLang="zh-CN" sz="2800" dirty="0"/>
              <a:t>11</a:t>
            </a:r>
            <a:r>
              <a:rPr lang="zh-CN" altLang="zh-CN" sz="2800" dirty="0"/>
              <a:t>页练习三</a:t>
            </a:r>
            <a:r>
              <a:rPr lang="zh-CN" altLang="zh-CN" sz="2800" dirty="0" smtClean="0"/>
              <a:t>第</a:t>
            </a:r>
            <a:r>
              <a:rPr lang="en-US" altLang="zh-CN" sz="2800" dirty="0" smtClean="0"/>
              <a:t>4</a:t>
            </a:r>
            <a:r>
              <a:rPr lang="zh-CN" altLang="zh-CN" sz="2800" dirty="0" smtClean="0"/>
              <a:t>题</a:t>
            </a:r>
            <a:r>
              <a:rPr lang="zh-CN" altLang="zh-CN" sz="2800" dirty="0"/>
              <a:t>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762184" y="1150126"/>
            <a:ext cx="3415899" cy="324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35160" y="1700808"/>
            <a:ext cx="28803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你能说出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个是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 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的倍数的偶数吗？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 rot="5400000">
            <a:off x="2010484" y="1349812"/>
            <a:ext cx="2336460" cy="3074604"/>
          </a:xfrm>
          <a:prstGeom prst="wedgeRoundRectCallout">
            <a:avLst>
              <a:gd name="adj1" fmla="val 13445"/>
              <a:gd name="adj2" fmla="val 56734"/>
              <a:gd name="adj3" fmla="val 16667"/>
            </a:avLst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975520" y="1718884"/>
            <a:ext cx="28803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你能说出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个是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 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的倍数的奇数吗？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 rot="5400000" flipV="1">
            <a:off x="5249012" y="1419988"/>
            <a:ext cx="2318384" cy="2952328"/>
          </a:xfrm>
          <a:prstGeom prst="wedgeRoundRectCallou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9357" y="4791951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18</a:t>
            </a:r>
            <a:endParaRPr lang="zh-CN" altLang="en-US" sz="4000" dirty="0"/>
          </a:p>
        </p:txBody>
      </p:sp>
      <p:sp>
        <p:nvSpPr>
          <p:cNvPr id="5" name="矩形 4"/>
          <p:cNvSpPr/>
          <p:nvPr/>
        </p:nvSpPr>
        <p:spPr>
          <a:xfrm>
            <a:off x="1979712" y="4809346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6</a:t>
            </a:r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2509277" y="4809346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12</a:t>
            </a:r>
            <a:endParaRPr lang="zh-CN" altLang="en-US" sz="4000" dirty="0"/>
          </a:p>
        </p:txBody>
      </p:sp>
      <p:sp>
        <p:nvSpPr>
          <p:cNvPr id="14" name="矩形 13"/>
          <p:cNvSpPr/>
          <p:nvPr/>
        </p:nvSpPr>
        <p:spPr>
          <a:xfrm>
            <a:off x="6532257" y="4791951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25</a:t>
            </a:r>
            <a:endParaRPr lang="zh-CN" altLang="en-US" sz="4000" dirty="0"/>
          </a:p>
        </p:txBody>
      </p:sp>
      <p:sp>
        <p:nvSpPr>
          <p:cNvPr id="15" name="矩形 14"/>
          <p:cNvSpPr/>
          <p:nvPr/>
        </p:nvSpPr>
        <p:spPr>
          <a:xfrm>
            <a:off x="5282612" y="4809346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5</a:t>
            </a:r>
            <a:endParaRPr lang="zh-CN" altLang="en-US" sz="4000" dirty="0"/>
          </a:p>
        </p:txBody>
      </p:sp>
      <p:sp>
        <p:nvSpPr>
          <p:cNvPr id="16" name="矩形 15"/>
          <p:cNvSpPr/>
          <p:nvPr/>
        </p:nvSpPr>
        <p:spPr>
          <a:xfrm>
            <a:off x="5812177" y="4809346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15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417275" y="1426496"/>
            <a:ext cx="502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4" y="2424653"/>
            <a:ext cx="1399155" cy="21894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9512" y="821680"/>
            <a:ext cx="46185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2</a:t>
            </a:r>
            <a:r>
              <a:rPr lang="en-US" altLang="zh-CN" sz="2800" i="1" dirty="0"/>
              <a:t>.</a:t>
            </a:r>
            <a:r>
              <a:rPr lang="zh-CN" altLang="zh-CN" sz="2800" dirty="0"/>
              <a:t>教材第</a:t>
            </a:r>
            <a:r>
              <a:rPr lang="en-US" altLang="zh-CN" sz="2800" dirty="0"/>
              <a:t>11</a:t>
            </a:r>
            <a:r>
              <a:rPr lang="zh-CN" altLang="zh-CN" sz="2800" dirty="0"/>
              <a:t>页练习三</a:t>
            </a:r>
            <a:r>
              <a:rPr lang="zh-CN" altLang="zh-CN" sz="2800" dirty="0" smtClean="0"/>
              <a:t>第</a:t>
            </a:r>
            <a:r>
              <a:rPr lang="en-US" altLang="zh-CN" sz="2800" dirty="0" smtClean="0"/>
              <a:t>5</a:t>
            </a:r>
            <a:r>
              <a:rPr lang="zh-CN" altLang="zh-CN" sz="2800" dirty="0"/>
              <a:t>题。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7021" y="1332057"/>
            <a:ext cx="8925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     里填一个数字，使每个数都是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7624" y="1375638"/>
            <a:ext cx="360040" cy="45271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5616" y="2494952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557019" y="2492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76824" y="2494952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318227" y="2492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3768" y="2492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11960" y="2494952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653363" y="249289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03575" y="2494954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5720749" y="249289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33408" y="2494952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8574811" y="2492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24328" y="249289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54608" y="2492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2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54608" y="34922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54608" y="44371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8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15816" y="2492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0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15816" y="34922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15816" y="44371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6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50952" y="2492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50952" y="34922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4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250952" y="44371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339184" y="2492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39184" y="34922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4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39184" y="44371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172400" y="2492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2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172400" y="34922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172400" y="44371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8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6" name="TextBox 25"/>
          <p:cNvSpPr txBox="1"/>
          <p:nvPr/>
        </p:nvSpPr>
        <p:spPr>
          <a:xfrm>
            <a:off x="2915816" y="52924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9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504" y="673532"/>
            <a:ext cx="46185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3</a:t>
            </a:r>
            <a:r>
              <a:rPr lang="en-US" altLang="zh-CN" sz="2800" i="1" dirty="0"/>
              <a:t>.</a:t>
            </a:r>
            <a:r>
              <a:rPr lang="zh-CN" altLang="zh-CN" sz="2800" dirty="0"/>
              <a:t>教材第</a:t>
            </a:r>
            <a:r>
              <a:rPr lang="en-US" altLang="zh-CN" sz="2800" dirty="0"/>
              <a:t>12</a:t>
            </a:r>
            <a:r>
              <a:rPr lang="zh-CN" altLang="zh-CN" sz="2800" dirty="0"/>
              <a:t>页练习三第</a:t>
            </a:r>
            <a:r>
              <a:rPr lang="en-US" altLang="zh-CN" sz="2800" dirty="0"/>
              <a:t>8</a:t>
            </a:r>
            <a:r>
              <a:rPr lang="zh-CN" altLang="zh-CN" sz="2800" dirty="0"/>
              <a:t>题。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96" y="1124744"/>
            <a:ext cx="8277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下面的说法正确吗？说一说你的理由。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021" y="1836113"/>
            <a:ext cx="8277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）个位上是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3,6,9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的数，都是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021" y="3789040"/>
            <a:ext cx="8277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）个位上是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1,3,5,7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的数，都是奇数。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021" y="5085184"/>
            <a:ext cx="8277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）在全部整数里，不是奇数就是偶数。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648" y="248418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✕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951613" y="2276872"/>
            <a:ext cx="55727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的倍数与各位上的数字和有关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与个位上是否是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3,6,9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无关。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59138" y="442840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√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1979712" y="572454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√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95536" y="1268760"/>
            <a:ext cx="8568066" cy="341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利用百数表圈出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的倍数后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研究这些数的个位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没有找到规律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然后又在百数表中横着、竖着观察这些倍数的特征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还是没有找到规律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最后斜着观察这些数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在老师的指导下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把这些数各位上的数相加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才找到了规律。</a:t>
            </a:r>
            <a:endParaRPr lang="zh-CN" altLang="zh-CN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94277" y="4650581"/>
            <a:ext cx="8569325" cy="14398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一个数各位上的数的和是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的倍数，这个数就是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的倍数。                                         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07504" y="800745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12</a:t>
            </a:r>
            <a:r>
              <a:rPr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页练习三第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r>
              <a:rPr lang="en-US" altLang="zh-CN" sz="2800" dirty="0" smtClean="0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/>
            </a:r>
            <a:br>
              <a:rPr lang="en-US" altLang="zh-CN" sz="2800" dirty="0" smtClean="0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/>
            </a:r>
            <a:b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2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71600" y="5630307"/>
            <a:ext cx="5701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至少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再来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人才能正好分完。</a:t>
            </a:r>
          </a:p>
        </p:txBody>
      </p:sp>
      <p:pic>
        <p:nvPicPr>
          <p:cNvPr id="1025" name="Picture 1" descr="C:\Users\mengxun\AppData\Roaming\Tencent\Users\704695030\QQ\WinTemp\RichOle\7$1_QODO[L@SL$53@)ES3%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65099"/>
            <a:ext cx="7964913" cy="3952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44766" y="1582794"/>
            <a:ext cx="4667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50763" y="3264900"/>
            <a:ext cx="968201" cy="968201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-107875" y="692621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12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页练习三</a:t>
            </a:r>
            <a:r>
              <a:rPr lang="zh-CN" altLang="en-US" sz="24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24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10</a:t>
            </a:r>
            <a:r>
              <a:rPr lang="zh-CN" altLang="en-US" sz="24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r>
              <a:rPr lang="en-US" altLang="zh-CN" sz="2400" dirty="0" smtClean="0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/>
            </a:r>
            <a:br>
              <a:rPr lang="en-US" altLang="zh-CN" sz="2400" dirty="0" smtClean="0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/>
            </a:r>
            <a:b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24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683568" y="1692097"/>
            <a:ext cx="102230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奇数： 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TextBox 4"/>
          <p:cNvSpPr txBox="1">
            <a:spLocks noChangeArrowheads="1"/>
          </p:cNvSpPr>
          <p:nvPr/>
        </p:nvSpPr>
        <p:spPr bwMode="auto">
          <a:xfrm>
            <a:off x="683568" y="2149577"/>
            <a:ext cx="102230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偶数： 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1331640" y="2638654"/>
            <a:ext cx="15972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的倍数：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TextBox 4"/>
          <p:cNvSpPr txBox="1">
            <a:spLocks noChangeArrowheads="1"/>
          </p:cNvSpPr>
          <p:nvPr/>
        </p:nvSpPr>
        <p:spPr bwMode="auto">
          <a:xfrm>
            <a:off x="1332781" y="3564305"/>
            <a:ext cx="15972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的倍数：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TextBox 4"/>
          <p:cNvSpPr txBox="1">
            <a:spLocks noChangeArrowheads="1"/>
          </p:cNvSpPr>
          <p:nvPr/>
        </p:nvSpPr>
        <p:spPr bwMode="auto">
          <a:xfrm>
            <a:off x="1332781" y="4509120"/>
            <a:ext cx="15972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的倍数：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TextBox 4"/>
          <p:cNvSpPr txBox="1">
            <a:spLocks noChangeArrowheads="1"/>
          </p:cNvSpPr>
          <p:nvPr/>
        </p:nvSpPr>
        <p:spPr bwMode="auto">
          <a:xfrm>
            <a:off x="1129808" y="5301208"/>
            <a:ext cx="56888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既是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的倍数，又是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的倍数：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1680" y="168809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403</a:t>
            </a:r>
            <a:endParaRPr lang="zh-CN" altLang="en-US" sz="3200" dirty="0"/>
          </a:p>
        </p:txBody>
      </p:sp>
      <p:sp>
        <p:nvSpPr>
          <p:cNvPr id="36" name="矩形 35"/>
          <p:cNvSpPr/>
          <p:nvPr/>
        </p:nvSpPr>
        <p:spPr>
          <a:xfrm>
            <a:off x="2394011" y="1692097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503</a:t>
            </a:r>
            <a:endParaRPr lang="zh-CN" altLang="en-US" sz="3200" dirty="0"/>
          </a:p>
        </p:txBody>
      </p:sp>
      <p:sp>
        <p:nvSpPr>
          <p:cNvPr id="37" name="矩形 36"/>
          <p:cNvSpPr/>
          <p:nvPr/>
        </p:nvSpPr>
        <p:spPr>
          <a:xfrm>
            <a:off x="3131840" y="1692097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405</a:t>
            </a:r>
            <a:endParaRPr lang="zh-CN" altLang="en-US" sz="3200" dirty="0"/>
          </a:p>
        </p:txBody>
      </p:sp>
      <p:sp>
        <p:nvSpPr>
          <p:cNvPr id="38" name="矩形 37"/>
          <p:cNvSpPr/>
          <p:nvPr/>
        </p:nvSpPr>
        <p:spPr>
          <a:xfrm>
            <a:off x="3834171" y="169610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305</a:t>
            </a:r>
            <a:endParaRPr lang="zh-CN" altLang="en-US" sz="3200" dirty="0"/>
          </a:p>
        </p:txBody>
      </p:sp>
      <p:sp>
        <p:nvSpPr>
          <p:cNvPr id="39" name="矩形 38"/>
          <p:cNvSpPr/>
          <p:nvPr/>
        </p:nvSpPr>
        <p:spPr>
          <a:xfrm>
            <a:off x="4572000" y="1692097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453</a:t>
            </a:r>
            <a:endParaRPr lang="zh-CN" altLang="en-US" sz="3200" dirty="0"/>
          </a:p>
        </p:txBody>
      </p:sp>
      <p:sp>
        <p:nvSpPr>
          <p:cNvPr id="40" name="矩形 39"/>
          <p:cNvSpPr/>
          <p:nvPr/>
        </p:nvSpPr>
        <p:spPr>
          <a:xfrm>
            <a:off x="5274331" y="169610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543</a:t>
            </a:r>
            <a:endParaRPr lang="zh-CN" altLang="en-US" sz="3200" dirty="0"/>
          </a:p>
        </p:txBody>
      </p:sp>
      <p:sp>
        <p:nvSpPr>
          <p:cNvPr id="41" name="矩形 40"/>
          <p:cNvSpPr/>
          <p:nvPr/>
        </p:nvSpPr>
        <p:spPr>
          <a:xfrm>
            <a:off x="6012160" y="169610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345</a:t>
            </a:r>
            <a:endParaRPr lang="zh-CN" altLang="en-US" sz="3200" dirty="0"/>
          </a:p>
        </p:txBody>
      </p:sp>
      <p:sp>
        <p:nvSpPr>
          <p:cNvPr id="42" name="矩形 41"/>
          <p:cNvSpPr/>
          <p:nvPr/>
        </p:nvSpPr>
        <p:spPr>
          <a:xfrm>
            <a:off x="6714491" y="1700107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435</a:t>
            </a:r>
            <a:endParaRPr lang="zh-CN" altLang="en-US" sz="3200" dirty="0"/>
          </a:p>
        </p:txBody>
      </p:sp>
      <p:sp>
        <p:nvSpPr>
          <p:cNvPr id="43" name="矩形 42"/>
          <p:cNvSpPr/>
          <p:nvPr/>
        </p:nvSpPr>
        <p:spPr>
          <a:xfrm>
            <a:off x="1691680" y="213285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340</a:t>
            </a:r>
            <a:endParaRPr lang="zh-CN" altLang="en-US" sz="3200" dirty="0"/>
          </a:p>
        </p:txBody>
      </p:sp>
      <p:sp>
        <p:nvSpPr>
          <p:cNvPr id="44" name="矩形 43"/>
          <p:cNvSpPr/>
          <p:nvPr/>
        </p:nvSpPr>
        <p:spPr>
          <a:xfrm>
            <a:off x="2429509" y="213285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430</a:t>
            </a:r>
            <a:endParaRPr lang="zh-CN" altLang="en-US" sz="3200" dirty="0"/>
          </a:p>
        </p:txBody>
      </p:sp>
      <p:sp>
        <p:nvSpPr>
          <p:cNvPr id="45" name="矩形 44"/>
          <p:cNvSpPr/>
          <p:nvPr/>
        </p:nvSpPr>
        <p:spPr>
          <a:xfrm>
            <a:off x="3131840" y="213686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350</a:t>
            </a:r>
            <a:endParaRPr lang="zh-CN" altLang="en-US" sz="3200" dirty="0"/>
          </a:p>
        </p:txBody>
      </p:sp>
      <p:sp>
        <p:nvSpPr>
          <p:cNvPr id="46" name="矩形 45"/>
          <p:cNvSpPr/>
          <p:nvPr/>
        </p:nvSpPr>
        <p:spPr>
          <a:xfrm>
            <a:off x="3869669" y="213285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530</a:t>
            </a:r>
            <a:endParaRPr lang="zh-CN" altLang="en-US" sz="3200" dirty="0"/>
          </a:p>
        </p:txBody>
      </p:sp>
      <p:sp>
        <p:nvSpPr>
          <p:cNvPr id="47" name="矩形 46"/>
          <p:cNvSpPr/>
          <p:nvPr/>
        </p:nvSpPr>
        <p:spPr>
          <a:xfrm>
            <a:off x="4572000" y="213686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450</a:t>
            </a:r>
            <a:endParaRPr lang="zh-CN" altLang="en-US" sz="3200" dirty="0"/>
          </a:p>
        </p:txBody>
      </p:sp>
      <p:sp>
        <p:nvSpPr>
          <p:cNvPr id="48" name="矩形 47"/>
          <p:cNvSpPr/>
          <p:nvPr/>
        </p:nvSpPr>
        <p:spPr>
          <a:xfrm>
            <a:off x="5309829" y="213686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540</a:t>
            </a:r>
            <a:endParaRPr lang="zh-CN" altLang="en-US" sz="3200" dirty="0"/>
          </a:p>
        </p:txBody>
      </p:sp>
      <p:sp>
        <p:nvSpPr>
          <p:cNvPr id="49" name="矩形 48"/>
          <p:cNvSpPr/>
          <p:nvPr/>
        </p:nvSpPr>
        <p:spPr>
          <a:xfrm>
            <a:off x="6012160" y="214086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304</a:t>
            </a:r>
            <a:endParaRPr lang="zh-CN" altLang="en-US" sz="3200" dirty="0"/>
          </a:p>
        </p:txBody>
      </p:sp>
      <p:sp>
        <p:nvSpPr>
          <p:cNvPr id="50" name="矩形 49"/>
          <p:cNvSpPr/>
          <p:nvPr/>
        </p:nvSpPr>
        <p:spPr>
          <a:xfrm>
            <a:off x="6714491" y="2149577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504</a:t>
            </a:r>
            <a:endParaRPr lang="zh-CN" altLang="en-US" sz="3200" dirty="0"/>
          </a:p>
        </p:txBody>
      </p:sp>
      <p:sp>
        <p:nvSpPr>
          <p:cNvPr id="51" name="矩形 50"/>
          <p:cNvSpPr/>
          <p:nvPr/>
        </p:nvSpPr>
        <p:spPr>
          <a:xfrm>
            <a:off x="7452320" y="2149577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354</a:t>
            </a:r>
            <a:endParaRPr lang="zh-CN" altLang="en-US" sz="3200" dirty="0"/>
          </a:p>
        </p:txBody>
      </p:sp>
      <p:sp>
        <p:nvSpPr>
          <p:cNvPr id="52" name="矩形 51"/>
          <p:cNvSpPr/>
          <p:nvPr/>
        </p:nvSpPr>
        <p:spPr>
          <a:xfrm>
            <a:off x="8154651" y="215358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534</a:t>
            </a:r>
            <a:endParaRPr lang="zh-CN" altLang="en-US" sz="3200" dirty="0"/>
          </a:p>
        </p:txBody>
      </p:sp>
      <p:sp>
        <p:nvSpPr>
          <p:cNvPr id="53" name="矩形 52"/>
          <p:cNvSpPr/>
          <p:nvPr/>
        </p:nvSpPr>
        <p:spPr>
          <a:xfrm>
            <a:off x="2987824" y="262820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340</a:t>
            </a:r>
            <a:endParaRPr lang="zh-CN" altLang="en-US" sz="3200" dirty="0"/>
          </a:p>
        </p:txBody>
      </p:sp>
      <p:sp>
        <p:nvSpPr>
          <p:cNvPr id="54" name="矩形 53"/>
          <p:cNvSpPr/>
          <p:nvPr/>
        </p:nvSpPr>
        <p:spPr>
          <a:xfrm>
            <a:off x="3725653" y="262820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430</a:t>
            </a:r>
            <a:endParaRPr lang="zh-CN" altLang="en-US" sz="3200" dirty="0"/>
          </a:p>
        </p:txBody>
      </p:sp>
      <p:sp>
        <p:nvSpPr>
          <p:cNvPr id="55" name="矩形 54"/>
          <p:cNvSpPr/>
          <p:nvPr/>
        </p:nvSpPr>
        <p:spPr>
          <a:xfrm>
            <a:off x="4427984" y="263220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350</a:t>
            </a:r>
            <a:endParaRPr lang="zh-CN" altLang="en-US" sz="3200" dirty="0"/>
          </a:p>
        </p:txBody>
      </p:sp>
      <p:sp>
        <p:nvSpPr>
          <p:cNvPr id="56" name="矩形 55"/>
          <p:cNvSpPr/>
          <p:nvPr/>
        </p:nvSpPr>
        <p:spPr>
          <a:xfrm>
            <a:off x="5165813" y="262820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530</a:t>
            </a:r>
            <a:endParaRPr lang="zh-CN" altLang="en-US" sz="3200" dirty="0"/>
          </a:p>
        </p:txBody>
      </p:sp>
      <p:sp>
        <p:nvSpPr>
          <p:cNvPr id="57" name="矩形 56"/>
          <p:cNvSpPr/>
          <p:nvPr/>
        </p:nvSpPr>
        <p:spPr>
          <a:xfrm>
            <a:off x="5868144" y="263220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450</a:t>
            </a:r>
            <a:endParaRPr lang="zh-CN" altLang="en-US" sz="3200" dirty="0"/>
          </a:p>
        </p:txBody>
      </p:sp>
      <p:sp>
        <p:nvSpPr>
          <p:cNvPr id="58" name="矩形 57"/>
          <p:cNvSpPr/>
          <p:nvPr/>
        </p:nvSpPr>
        <p:spPr>
          <a:xfrm>
            <a:off x="6605973" y="263220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540</a:t>
            </a:r>
            <a:endParaRPr lang="zh-CN" altLang="en-US" sz="3200" dirty="0"/>
          </a:p>
        </p:txBody>
      </p:sp>
      <p:sp>
        <p:nvSpPr>
          <p:cNvPr id="59" name="矩形 58"/>
          <p:cNvSpPr/>
          <p:nvPr/>
        </p:nvSpPr>
        <p:spPr>
          <a:xfrm>
            <a:off x="7308304" y="263621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304</a:t>
            </a:r>
            <a:endParaRPr lang="zh-CN" altLang="en-US" sz="3200" dirty="0"/>
          </a:p>
        </p:txBody>
      </p:sp>
      <p:sp>
        <p:nvSpPr>
          <p:cNvPr id="60" name="矩形 59"/>
          <p:cNvSpPr/>
          <p:nvPr/>
        </p:nvSpPr>
        <p:spPr>
          <a:xfrm>
            <a:off x="8010635" y="264492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504</a:t>
            </a:r>
            <a:endParaRPr lang="zh-CN" altLang="en-US" sz="3200" dirty="0"/>
          </a:p>
        </p:txBody>
      </p:sp>
      <p:sp>
        <p:nvSpPr>
          <p:cNvPr id="61" name="矩形 60"/>
          <p:cNvSpPr/>
          <p:nvPr/>
        </p:nvSpPr>
        <p:spPr>
          <a:xfrm>
            <a:off x="2987824" y="311954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354</a:t>
            </a:r>
            <a:endParaRPr lang="zh-CN" altLang="en-US" sz="3200" dirty="0"/>
          </a:p>
        </p:txBody>
      </p:sp>
      <p:sp>
        <p:nvSpPr>
          <p:cNvPr id="62" name="矩形 61"/>
          <p:cNvSpPr/>
          <p:nvPr/>
        </p:nvSpPr>
        <p:spPr>
          <a:xfrm>
            <a:off x="3690155" y="312354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534</a:t>
            </a:r>
            <a:endParaRPr lang="zh-CN" altLang="en-US" sz="3200" dirty="0"/>
          </a:p>
        </p:txBody>
      </p:sp>
      <p:sp>
        <p:nvSpPr>
          <p:cNvPr id="63" name="矩形 62"/>
          <p:cNvSpPr/>
          <p:nvPr/>
        </p:nvSpPr>
        <p:spPr>
          <a:xfrm>
            <a:off x="2987824" y="357301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340</a:t>
            </a:r>
            <a:endParaRPr lang="zh-CN" altLang="en-US" sz="3200" dirty="0"/>
          </a:p>
        </p:txBody>
      </p:sp>
      <p:sp>
        <p:nvSpPr>
          <p:cNvPr id="64" name="矩形 63"/>
          <p:cNvSpPr/>
          <p:nvPr/>
        </p:nvSpPr>
        <p:spPr>
          <a:xfrm>
            <a:off x="3725653" y="357301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430</a:t>
            </a:r>
            <a:endParaRPr lang="zh-CN" altLang="en-US" sz="3200" dirty="0"/>
          </a:p>
        </p:txBody>
      </p:sp>
      <p:sp>
        <p:nvSpPr>
          <p:cNvPr id="65" name="矩形 64"/>
          <p:cNvSpPr/>
          <p:nvPr/>
        </p:nvSpPr>
        <p:spPr>
          <a:xfrm>
            <a:off x="4427984" y="357702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350</a:t>
            </a:r>
            <a:endParaRPr lang="zh-CN" altLang="en-US" sz="3200" dirty="0"/>
          </a:p>
        </p:txBody>
      </p:sp>
      <p:sp>
        <p:nvSpPr>
          <p:cNvPr id="66" name="矩形 65"/>
          <p:cNvSpPr/>
          <p:nvPr/>
        </p:nvSpPr>
        <p:spPr>
          <a:xfrm>
            <a:off x="5165813" y="357301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530</a:t>
            </a:r>
            <a:endParaRPr lang="zh-CN" altLang="en-US" sz="3200" dirty="0"/>
          </a:p>
        </p:txBody>
      </p:sp>
      <p:sp>
        <p:nvSpPr>
          <p:cNvPr id="67" name="矩形 66"/>
          <p:cNvSpPr/>
          <p:nvPr/>
        </p:nvSpPr>
        <p:spPr>
          <a:xfrm>
            <a:off x="5868144" y="357702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450</a:t>
            </a:r>
            <a:endParaRPr lang="zh-CN" altLang="en-US" sz="3200" dirty="0"/>
          </a:p>
        </p:txBody>
      </p:sp>
      <p:sp>
        <p:nvSpPr>
          <p:cNvPr id="68" name="矩形 67"/>
          <p:cNvSpPr/>
          <p:nvPr/>
        </p:nvSpPr>
        <p:spPr>
          <a:xfrm>
            <a:off x="6605973" y="357702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540</a:t>
            </a:r>
            <a:endParaRPr lang="zh-CN" altLang="en-US" sz="3200" dirty="0"/>
          </a:p>
        </p:txBody>
      </p:sp>
      <p:sp>
        <p:nvSpPr>
          <p:cNvPr id="69" name="矩形 68"/>
          <p:cNvSpPr/>
          <p:nvPr/>
        </p:nvSpPr>
        <p:spPr>
          <a:xfrm>
            <a:off x="7308304" y="358102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305</a:t>
            </a:r>
            <a:endParaRPr lang="zh-CN" altLang="en-US" sz="3200" dirty="0"/>
          </a:p>
        </p:txBody>
      </p:sp>
      <p:sp>
        <p:nvSpPr>
          <p:cNvPr id="70" name="矩形 69"/>
          <p:cNvSpPr/>
          <p:nvPr/>
        </p:nvSpPr>
        <p:spPr>
          <a:xfrm>
            <a:off x="8010635" y="3589737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405</a:t>
            </a:r>
            <a:endParaRPr lang="zh-CN" altLang="en-US" sz="3200" dirty="0"/>
          </a:p>
        </p:txBody>
      </p:sp>
      <p:sp>
        <p:nvSpPr>
          <p:cNvPr id="71" name="矩形 70"/>
          <p:cNvSpPr/>
          <p:nvPr/>
        </p:nvSpPr>
        <p:spPr>
          <a:xfrm>
            <a:off x="2987824" y="406435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345</a:t>
            </a:r>
            <a:endParaRPr lang="zh-CN" altLang="en-US" sz="3200" dirty="0"/>
          </a:p>
        </p:txBody>
      </p:sp>
      <p:sp>
        <p:nvSpPr>
          <p:cNvPr id="72" name="矩形 71"/>
          <p:cNvSpPr/>
          <p:nvPr/>
        </p:nvSpPr>
        <p:spPr>
          <a:xfrm>
            <a:off x="3690155" y="406836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435</a:t>
            </a:r>
            <a:endParaRPr lang="zh-CN" altLang="en-US" sz="3200" dirty="0"/>
          </a:p>
        </p:txBody>
      </p:sp>
      <p:sp>
        <p:nvSpPr>
          <p:cNvPr id="73" name="矩形 72"/>
          <p:cNvSpPr/>
          <p:nvPr/>
        </p:nvSpPr>
        <p:spPr>
          <a:xfrm>
            <a:off x="2987824" y="450912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450</a:t>
            </a:r>
            <a:endParaRPr lang="zh-CN" altLang="en-US" sz="3200" dirty="0"/>
          </a:p>
        </p:txBody>
      </p:sp>
      <p:sp>
        <p:nvSpPr>
          <p:cNvPr id="74" name="矩形 73"/>
          <p:cNvSpPr/>
          <p:nvPr/>
        </p:nvSpPr>
        <p:spPr>
          <a:xfrm>
            <a:off x="3725653" y="450912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540</a:t>
            </a:r>
            <a:endParaRPr lang="zh-CN" altLang="en-US" sz="3200" dirty="0"/>
          </a:p>
        </p:txBody>
      </p:sp>
      <p:sp>
        <p:nvSpPr>
          <p:cNvPr id="75" name="矩形 74"/>
          <p:cNvSpPr/>
          <p:nvPr/>
        </p:nvSpPr>
        <p:spPr>
          <a:xfrm>
            <a:off x="4427984" y="4513125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504</a:t>
            </a:r>
            <a:endParaRPr lang="zh-CN" altLang="en-US" sz="3200" dirty="0"/>
          </a:p>
        </p:txBody>
      </p:sp>
      <p:sp>
        <p:nvSpPr>
          <p:cNvPr id="76" name="矩形 75"/>
          <p:cNvSpPr/>
          <p:nvPr/>
        </p:nvSpPr>
        <p:spPr>
          <a:xfrm>
            <a:off x="5165813" y="450912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354</a:t>
            </a:r>
            <a:endParaRPr lang="zh-CN" altLang="en-US" sz="3200" dirty="0"/>
          </a:p>
        </p:txBody>
      </p:sp>
      <p:sp>
        <p:nvSpPr>
          <p:cNvPr id="77" name="矩形 76"/>
          <p:cNvSpPr/>
          <p:nvPr/>
        </p:nvSpPr>
        <p:spPr>
          <a:xfrm>
            <a:off x="5868144" y="4513125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534</a:t>
            </a:r>
            <a:endParaRPr lang="zh-CN" altLang="en-US" sz="3200" dirty="0"/>
          </a:p>
        </p:txBody>
      </p:sp>
      <p:sp>
        <p:nvSpPr>
          <p:cNvPr id="78" name="矩形 77"/>
          <p:cNvSpPr/>
          <p:nvPr/>
        </p:nvSpPr>
        <p:spPr>
          <a:xfrm>
            <a:off x="6605973" y="4513125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453</a:t>
            </a:r>
            <a:endParaRPr lang="zh-CN" altLang="en-US" sz="3200" dirty="0"/>
          </a:p>
        </p:txBody>
      </p:sp>
      <p:sp>
        <p:nvSpPr>
          <p:cNvPr id="79" name="矩形 78"/>
          <p:cNvSpPr/>
          <p:nvPr/>
        </p:nvSpPr>
        <p:spPr>
          <a:xfrm>
            <a:off x="7308304" y="451713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543</a:t>
            </a:r>
            <a:endParaRPr lang="zh-CN" altLang="en-US" sz="3200" dirty="0"/>
          </a:p>
        </p:txBody>
      </p:sp>
      <p:sp>
        <p:nvSpPr>
          <p:cNvPr id="80" name="矩形 79"/>
          <p:cNvSpPr/>
          <p:nvPr/>
        </p:nvSpPr>
        <p:spPr>
          <a:xfrm>
            <a:off x="8010635" y="452584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405</a:t>
            </a:r>
            <a:endParaRPr lang="zh-CN" altLang="en-US" sz="3200" dirty="0"/>
          </a:p>
        </p:txBody>
      </p:sp>
      <p:sp>
        <p:nvSpPr>
          <p:cNvPr id="81" name="矩形 80"/>
          <p:cNvSpPr/>
          <p:nvPr/>
        </p:nvSpPr>
        <p:spPr>
          <a:xfrm>
            <a:off x="2987824" y="486916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345</a:t>
            </a:r>
            <a:endParaRPr lang="zh-CN" altLang="en-US" sz="3200" dirty="0"/>
          </a:p>
        </p:txBody>
      </p:sp>
      <p:sp>
        <p:nvSpPr>
          <p:cNvPr id="82" name="矩形 81"/>
          <p:cNvSpPr/>
          <p:nvPr/>
        </p:nvSpPr>
        <p:spPr>
          <a:xfrm>
            <a:off x="3690155" y="4873165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435</a:t>
            </a:r>
            <a:endParaRPr lang="zh-CN" altLang="en-US" sz="3200" dirty="0"/>
          </a:p>
        </p:txBody>
      </p:sp>
      <p:sp>
        <p:nvSpPr>
          <p:cNvPr id="83" name="矩形 82"/>
          <p:cNvSpPr/>
          <p:nvPr/>
        </p:nvSpPr>
        <p:spPr>
          <a:xfrm>
            <a:off x="1907704" y="5805264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540</a:t>
            </a:r>
            <a:endParaRPr lang="zh-CN" altLang="en-US" sz="3200" dirty="0"/>
          </a:p>
        </p:txBody>
      </p:sp>
      <p:sp>
        <p:nvSpPr>
          <p:cNvPr id="84" name="矩形 83"/>
          <p:cNvSpPr/>
          <p:nvPr/>
        </p:nvSpPr>
        <p:spPr>
          <a:xfrm>
            <a:off x="1187624" y="5801259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450</a:t>
            </a:r>
            <a:endParaRPr lang="zh-CN" altLang="en-US" sz="3200" dirty="0"/>
          </a:p>
        </p:txBody>
      </p:sp>
      <p:sp>
        <p:nvSpPr>
          <p:cNvPr id="85" name="矩形 84"/>
          <p:cNvSpPr/>
          <p:nvPr/>
        </p:nvSpPr>
        <p:spPr>
          <a:xfrm>
            <a:off x="2627784" y="5805264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504</a:t>
            </a:r>
            <a:endParaRPr lang="zh-CN" altLang="en-US" sz="3200" dirty="0"/>
          </a:p>
        </p:txBody>
      </p:sp>
      <p:sp>
        <p:nvSpPr>
          <p:cNvPr id="86" name="矩形 85"/>
          <p:cNvSpPr/>
          <p:nvPr/>
        </p:nvSpPr>
        <p:spPr>
          <a:xfrm>
            <a:off x="3365613" y="5801259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354</a:t>
            </a:r>
            <a:endParaRPr lang="zh-CN" altLang="en-US" sz="3200" dirty="0"/>
          </a:p>
        </p:txBody>
      </p:sp>
      <p:sp>
        <p:nvSpPr>
          <p:cNvPr id="87" name="矩形 86"/>
          <p:cNvSpPr/>
          <p:nvPr/>
        </p:nvSpPr>
        <p:spPr>
          <a:xfrm>
            <a:off x="4067944" y="5805264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534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17747" y="2968157"/>
            <a:ext cx="465064" cy="584775"/>
          </a:xfrm>
          <a:prstGeom prst="rect">
            <a:avLst/>
          </a:prstGeom>
          <a:solidFill>
            <a:srgbClr val="FFD1D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56739" y="29661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ea typeface="楷体_GB231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5819" y="2968157"/>
            <a:ext cx="465064" cy="584775"/>
          </a:xfrm>
          <a:prstGeom prst="rect">
            <a:avLst/>
          </a:prstGeom>
          <a:solidFill>
            <a:srgbClr val="FFD1D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704811" y="29661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楷体_GB2312"/>
              </a:rPr>
              <a:t>3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ea typeface="楷体_GB231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747" y="3904261"/>
            <a:ext cx="465064" cy="584775"/>
          </a:xfrm>
          <a:prstGeom prst="rect">
            <a:avLst/>
          </a:prstGeom>
          <a:solidFill>
            <a:srgbClr val="FFD1D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56739" y="39022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楷体_GB2312"/>
              </a:rPr>
              <a:t>0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ea typeface="楷体_GB231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5819" y="3904261"/>
            <a:ext cx="465064" cy="584775"/>
          </a:xfrm>
          <a:prstGeom prst="rect">
            <a:avLst/>
          </a:prstGeom>
          <a:solidFill>
            <a:srgbClr val="FFD1D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704811" y="39022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楷体_GB2312"/>
              </a:rPr>
              <a:t>5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ea typeface="楷体_GB231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86" y="1210533"/>
            <a:ext cx="9217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10.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从下面四张数字卡片中取出三张，按要求组成三位数。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07504" y="800745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12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页练习三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11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r>
              <a:rPr lang="en-US" altLang="zh-CN" sz="3600" dirty="0" smtClean="0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/>
            </a:r>
            <a:br>
              <a:rPr lang="en-US" altLang="zh-CN" sz="3600" dirty="0" smtClean="0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/>
            </a:r>
            <a:b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36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-91091" y="1484784"/>
            <a:ext cx="8712968" cy="1851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）既是</a:t>
            </a:r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的倍数，又是</a:t>
            </a:r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的倍数的最小两位数是（        ）。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20761" y="2348880"/>
            <a:ext cx="782866" cy="910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/>
              <a:t>30</a:t>
            </a:r>
            <a:r>
              <a:rPr lang="zh-CN" altLang="zh-CN" sz="4000" i="1" dirty="0"/>
              <a:t>　</a:t>
            </a:r>
            <a:endParaRPr lang="zh-CN" altLang="en-US" sz="4000" dirty="0"/>
          </a:p>
        </p:txBody>
      </p:sp>
      <p:sp>
        <p:nvSpPr>
          <p:cNvPr id="23" name="矩形 22"/>
          <p:cNvSpPr/>
          <p:nvPr/>
        </p:nvSpPr>
        <p:spPr>
          <a:xfrm>
            <a:off x="3104219" y="4005064"/>
            <a:ext cx="963725" cy="9202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/>
              <a:t>102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539552" y="4941168"/>
            <a:ext cx="963725" cy="9202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/>
              <a:t>996</a:t>
            </a:r>
            <a:endParaRPr lang="zh-CN" altLang="en-US" sz="4000" dirty="0"/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-108520" y="3122965"/>
            <a:ext cx="871296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）既是</a:t>
            </a:r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的倍数，又是</a:t>
            </a:r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的倍数的最小三位数是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（        </a:t>
            </a:r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），最小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三位数是（        </a:t>
            </a:r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）。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467544" y="1124744"/>
            <a:ext cx="793678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45</a:t>
            </a:r>
            <a:r>
              <a:rPr lang="zh-CN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32</a:t>
            </a:r>
            <a:r>
              <a:rPr lang="zh-CN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87</a:t>
            </a:r>
            <a:r>
              <a:rPr lang="zh-CN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70</a:t>
            </a:r>
            <a:r>
              <a:rPr lang="zh-CN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35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100</a:t>
            </a:r>
            <a:r>
              <a:rPr lang="zh-CN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201</a:t>
            </a:r>
            <a:r>
              <a:rPr lang="zh-CN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60</a:t>
            </a:r>
            <a:r>
              <a:rPr lang="zh-CN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140</a:t>
            </a:r>
            <a:r>
              <a:rPr lang="zh-CN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102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3" name="Group 6"/>
          <p:cNvGrpSpPr/>
          <p:nvPr/>
        </p:nvGrpSpPr>
        <p:grpSpPr bwMode="auto">
          <a:xfrm>
            <a:off x="395536" y="3498390"/>
            <a:ext cx="7850188" cy="708027"/>
            <a:chOff x="0" y="0"/>
            <a:chExt cx="4945" cy="446"/>
          </a:xfrm>
        </p:grpSpPr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>
              <a:off x="0" y="0"/>
              <a:ext cx="186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40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lang="zh-CN" sz="40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的倍数有：</a:t>
              </a:r>
            </a:p>
          </p:txBody>
        </p:sp>
        <p:sp>
          <p:nvSpPr>
            <p:cNvPr id="15" name="Line 8"/>
            <p:cNvSpPr>
              <a:spLocks noChangeShapeType="1"/>
            </p:cNvSpPr>
            <p:nvPr/>
          </p:nvSpPr>
          <p:spPr bwMode="auto">
            <a:xfrm>
              <a:off x="1588" y="363"/>
              <a:ext cx="3357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6" name="Group 9"/>
          <p:cNvGrpSpPr/>
          <p:nvPr/>
        </p:nvGrpSpPr>
        <p:grpSpPr bwMode="auto">
          <a:xfrm>
            <a:off x="395536" y="4584935"/>
            <a:ext cx="7850188" cy="708027"/>
            <a:chOff x="0" y="0"/>
            <a:chExt cx="4945" cy="446"/>
          </a:xfrm>
        </p:grpSpPr>
        <p:sp>
          <p:nvSpPr>
            <p:cNvPr id="17" name="Text Box 10"/>
            <p:cNvSpPr txBox="1">
              <a:spLocks noChangeArrowheads="1"/>
            </p:cNvSpPr>
            <p:nvPr/>
          </p:nvSpPr>
          <p:spPr bwMode="auto">
            <a:xfrm>
              <a:off x="0" y="0"/>
              <a:ext cx="186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4000">
                  <a:latin typeface="华文楷体" panose="02010600040101010101" pitchFamily="2" charset="-122"/>
                  <a:ea typeface="华文楷体" panose="02010600040101010101" pitchFamily="2" charset="-122"/>
                </a:rPr>
                <a:t>5</a:t>
              </a:r>
              <a:r>
                <a:rPr lang="zh-CN" sz="4000">
                  <a:latin typeface="华文楷体" panose="02010600040101010101" pitchFamily="2" charset="-122"/>
                  <a:ea typeface="华文楷体" panose="02010600040101010101" pitchFamily="2" charset="-122"/>
                </a:rPr>
                <a:t>的倍数有：</a:t>
              </a:r>
            </a:p>
          </p:txBody>
        </p:sp>
        <p:sp>
          <p:nvSpPr>
            <p:cNvPr id="18" name="Line 11"/>
            <p:cNvSpPr>
              <a:spLocks noChangeShapeType="1"/>
            </p:cNvSpPr>
            <p:nvPr/>
          </p:nvSpPr>
          <p:spPr bwMode="auto">
            <a:xfrm>
              <a:off x="1588" y="363"/>
              <a:ext cx="3357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1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89140" y="3489555"/>
            <a:ext cx="8194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FF0000"/>
                </a:solidFill>
              </a:rPr>
              <a:t> </a:t>
            </a:r>
            <a:r>
              <a:rPr lang="en-US" altLang="zh-CN" sz="4000" dirty="0">
                <a:solidFill>
                  <a:srgbClr val="FF0000"/>
                </a:solidFill>
              </a:rPr>
              <a:t>32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53236" y="3483458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70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26146" y="3474622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100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45613" y="3474621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60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46161" y="3474620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140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81999" y="3474619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102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89140" y="4593322"/>
            <a:ext cx="8194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FF0000"/>
                </a:solidFill>
              </a:rPr>
              <a:t> </a:t>
            </a:r>
            <a:r>
              <a:rPr lang="en-US" altLang="zh-CN" sz="4000" dirty="0" smtClean="0">
                <a:solidFill>
                  <a:srgbClr val="FF0000"/>
                </a:solidFill>
              </a:rPr>
              <a:t>45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06066" y="4587225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70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33373" y="4578389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35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99548" y="4578388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100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33573" y="4578387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60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281999" y="4578386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140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  <p:bldP spid="9" grpId="0"/>
      <p:bldP spid="1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-36512" y="643845"/>
            <a:ext cx="748883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en-US" altLang="zh-CN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重点题</a:t>
            </a:r>
            <a:r>
              <a:rPr lang="en-US" altLang="zh-CN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按要求填空。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07504" y="4149080"/>
            <a:ext cx="8893175" cy="95368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bg2">
                    <a:lumMod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同时是</a:t>
            </a:r>
            <a:r>
              <a:rPr lang="en-US" altLang="zh-CN" sz="4000" b="1" dirty="0" smtClean="0">
                <a:solidFill>
                  <a:schemeClr val="bg2">
                    <a:lumMod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000" b="1" dirty="0" smtClean="0">
                <a:solidFill>
                  <a:schemeClr val="bg2">
                    <a:lumMod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4000" b="1" dirty="0" smtClean="0">
                <a:solidFill>
                  <a:schemeClr val="bg2">
                    <a:lumMod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b="1" dirty="0" smtClean="0">
                <a:solidFill>
                  <a:schemeClr val="bg2">
                    <a:lumMod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4000" b="1" dirty="0" smtClean="0">
                <a:solidFill>
                  <a:schemeClr val="bg2">
                    <a:lumMod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4000" b="1" dirty="0" smtClean="0">
                <a:solidFill>
                  <a:schemeClr val="bg2">
                    <a:lumMod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的倍数：（         ）</a:t>
            </a:r>
            <a:endParaRPr lang="zh-CN" altLang="en-US" sz="4000" b="1" dirty="0">
              <a:solidFill>
                <a:schemeClr val="bg2">
                  <a:lumMod val="1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9528" y="1748423"/>
            <a:ext cx="7136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solidFill>
                  <a:schemeClr val="accent6">
                    <a:lumMod val="75000"/>
                  </a:schemeClr>
                </a:solidFill>
                <a:latin typeface="+mj-lt"/>
                <a:ea typeface="楷体_GB2312" pitchFamily="49" charset="-122"/>
              </a:rPr>
              <a:t>25  30  87  93  102  135  788</a:t>
            </a:r>
            <a:br>
              <a:rPr lang="en-US" altLang="zh-CN" sz="4800" dirty="0">
                <a:solidFill>
                  <a:schemeClr val="accent6">
                    <a:lumMod val="75000"/>
                  </a:schemeClr>
                </a:solidFill>
                <a:latin typeface="+mj-lt"/>
                <a:ea typeface="楷体_GB2312" pitchFamily="49" charset="-122"/>
              </a:rPr>
            </a:br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6512" y="3071862"/>
            <a:ext cx="105171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bg2">
                    <a:lumMod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dirty="0">
                <a:solidFill>
                  <a:schemeClr val="bg2">
                    <a:lumMod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的倍数：（ </a:t>
            </a:r>
            <a:r>
              <a:rPr lang="zh-CN" altLang="en-US" sz="4000" dirty="0" smtClean="0">
                <a:solidFill>
                  <a:schemeClr val="bg2">
                    <a:lumMod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</a:t>
            </a:r>
            <a:r>
              <a:rPr lang="zh-CN" altLang="en-US" sz="4000" dirty="0">
                <a:solidFill>
                  <a:schemeClr val="bg2">
                    <a:lumMod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br>
              <a:rPr lang="zh-CN" altLang="en-US" sz="4000" dirty="0">
                <a:solidFill>
                  <a:schemeClr val="bg2">
                    <a:lumMod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4000" dirty="0">
              <a:solidFill>
                <a:schemeClr val="bg2">
                  <a:lumMod val="1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916609" y="3009146"/>
            <a:ext cx="691197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</a:rPr>
              <a:t>30</a:t>
            </a:r>
            <a:r>
              <a:rPr lang="zh-CN" altLang="en-US" sz="4400" dirty="0">
                <a:solidFill>
                  <a:srgbClr val="FF0000"/>
                </a:solidFill>
              </a:rPr>
              <a:t>，</a:t>
            </a:r>
            <a:r>
              <a:rPr lang="en-US" altLang="zh-CN" sz="4400" dirty="0">
                <a:solidFill>
                  <a:srgbClr val="FF0000"/>
                </a:solidFill>
              </a:rPr>
              <a:t>87</a:t>
            </a:r>
            <a:r>
              <a:rPr lang="zh-CN" altLang="en-US" sz="4400" dirty="0">
                <a:solidFill>
                  <a:srgbClr val="FF0000"/>
                </a:solidFill>
              </a:rPr>
              <a:t>，</a:t>
            </a:r>
            <a:r>
              <a:rPr lang="en-US" altLang="zh-CN" sz="4400" dirty="0">
                <a:solidFill>
                  <a:srgbClr val="FF0000"/>
                </a:solidFill>
              </a:rPr>
              <a:t>93</a:t>
            </a:r>
            <a:r>
              <a:rPr lang="zh-CN" altLang="en-US" sz="4400" dirty="0">
                <a:solidFill>
                  <a:srgbClr val="FF0000"/>
                </a:solidFill>
              </a:rPr>
              <a:t>，</a:t>
            </a:r>
            <a:r>
              <a:rPr lang="en-US" altLang="zh-CN" sz="4400" dirty="0">
                <a:solidFill>
                  <a:srgbClr val="FF0000"/>
                </a:solidFill>
              </a:rPr>
              <a:t>102</a:t>
            </a:r>
            <a:r>
              <a:rPr lang="zh-CN" altLang="en-US" sz="4400" dirty="0">
                <a:solidFill>
                  <a:srgbClr val="FF0000"/>
                </a:solidFill>
              </a:rPr>
              <a:t>，</a:t>
            </a:r>
            <a:r>
              <a:rPr lang="en-US" altLang="zh-CN" sz="4400" dirty="0">
                <a:solidFill>
                  <a:srgbClr val="FF0000"/>
                </a:solidFill>
              </a:rPr>
              <a:t>135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155209" y="4320253"/>
            <a:ext cx="108108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>
                <a:solidFill>
                  <a:srgbClr val="FF0000"/>
                </a:solidFill>
              </a:rPr>
              <a:t>30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-34047" y="683985"/>
            <a:ext cx="75088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（难点题）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填一填。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412256" y="2127166"/>
            <a:ext cx="863600" cy="1085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800">
                <a:solidFill>
                  <a:srgbClr val="FF0000"/>
                </a:solidFill>
              </a:rPr>
              <a:t>90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14437" y="1340768"/>
            <a:ext cx="8600951" cy="185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）是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的倍数，又含因数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的最大两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位数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是（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）。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251520" y="3435216"/>
            <a:ext cx="8783637" cy="185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81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至少减少（       ）是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的倍数，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79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至少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增加（       ）是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的倍数。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858941" y="3284984"/>
            <a:ext cx="865187" cy="1085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8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3563367" y="4221088"/>
            <a:ext cx="936625" cy="1085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800" dirty="0">
                <a:solidFill>
                  <a:srgbClr val="FF0000"/>
                </a:solidFill>
              </a:rPr>
              <a:t>2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14" grpId="0" autoUpdateAnimBg="0"/>
      <p:bldP spid="1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22387" y="692696"/>
            <a:ext cx="72009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（易错题）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我是聪明的小法官。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07504" y="1124744"/>
            <a:ext cx="90730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）个位上是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3,6,9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的数都是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的</a:t>
            </a:r>
            <a:r>
              <a:rPr 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倍数 。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       ）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7305189" y="1863673"/>
            <a:ext cx="792163" cy="1027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07504" y="2570128"/>
            <a:ext cx="842493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）既是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的倍数</a:t>
            </a:r>
            <a:r>
              <a:rPr 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又是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的倍数的最小两位数是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15</a:t>
            </a:r>
            <a:r>
              <a:rPr 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       ）</a:t>
            </a:r>
            <a:r>
              <a:rPr 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zh-CN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7322828" y="3429000"/>
            <a:ext cx="792162" cy="1027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07504" y="4370328"/>
            <a:ext cx="863587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）同时是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，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，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的倍数的数，</a:t>
            </a:r>
            <a:r>
              <a:rPr 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个位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上</a:t>
            </a:r>
            <a:r>
              <a:rPr 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一定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是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</a:t>
            </a:r>
            <a:r>
              <a:rPr 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          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      ）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7380237" y="5138100"/>
            <a:ext cx="792163" cy="1027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1" grpId="0" autoUpdateAnimBg="0"/>
      <p:bldP spid="13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07503" y="692150"/>
            <a:ext cx="7560121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40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40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40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创新</a:t>
            </a:r>
            <a:r>
              <a:rPr lang="zh-CN" altLang="zh-CN" sz="40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</a:t>
            </a:r>
            <a:r>
              <a:rPr lang="zh-CN" altLang="zh-CN" sz="40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1,6,8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这三个数字能组成哪几个是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的倍数的三位数？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1952" y="3068960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ea typeface="楷体_GB2312"/>
              </a:rPr>
              <a:t>168</a:t>
            </a:r>
            <a:endParaRPr lang="zh-CN" altLang="en-US" sz="4000" dirty="0">
              <a:ea typeface="楷体_GB231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896" y="3068960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ea typeface="楷体_GB2312"/>
              </a:rPr>
              <a:t>186</a:t>
            </a:r>
            <a:endParaRPr lang="zh-CN" altLang="en-US" sz="4000" dirty="0">
              <a:ea typeface="楷体_GB231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68515" y="3068960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ea typeface="楷体_GB2312"/>
              </a:rPr>
              <a:t>618</a:t>
            </a:r>
            <a:endParaRPr lang="zh-CN" altLang="en-US" sz="4000" dirty="0">
              <a:ea typeface="楷体_GB231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5656" y="4665330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ea typeface="楷体_GB2312"/>
              </a:rPr>
              <a:t>681</a:t>
            </a:r>
            <a:endParaRPr lang="zh-CN" altLang="en-US" sz="4000" dirty="0">
              <a:ea typeface="楷体_GB231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39600" y="4665330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ea typeface="楷体_GB2312"/>
              </a:rPr>
              <a:t>861</a:t>
            </a:r>
            <a:endParaRPr lang="zh-CN" altLang="en-US" sz="4000" dirty="0">
              <a:ea typeface="楷体_GB231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72219" y="4665330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ea typeface="楷体_GB2312"/>
              </a:rPr>
              <a:t>816</a:t>
            </a:r>
            <a:endParaRPr lang="zh-CN" altLang="en-US" sz="4000" dirty="0">
              <a:ea typeface="楷体_GB231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215516" y="701152"/>
            <a:ext cx="7561263" cy="2774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sz="40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（难点题）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一个四位数</a:t>
            </a:r>
            <a:r>
              <a:rPr 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□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67 </a:t>
            </a:r>
            <a:r>
              <a:rPr 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□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，同时是2，3，5的倍数，这个四位数最大是多少？ 最小是多少？</a:t>
            </a: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122488" y="3645024"/>
            <a:ext cx="374491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solidFill>
                  <a:srgbClr val="FF0000"/>
                </a:solidFill>
              </a:rPr>
              <a:t>最大是</a:t>
            </a:r>
            <a:r>
              <a:rPr lang="zh-CN" altLang="zh-CN" sz="4400">
                <a:solidFill>
                  <a:srgbClr val="FF0000"/>
                </a:solidFill>
              </a:rPr>
              <a:t>8670</a:t>
            </a:r>
            <a:r>
              <a:rPr lang="zh-CN" sz="4400">
                <a:solidFill>
                  <a:srgbClr val="FF0000"/>
                </a:solidFill>
              </a:rPr>
              <a:t>，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122488" y="4875337"/>
            <a:ext cx="374491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solidFill>
                  <a:srgbClr val="FF0000"/>
                </a:solidFill>
              </a:rPr>
              <a:t>最小是</a:t>
            </a:r>
            <a:r>
              <a:rPr lang="zh-CN" altLang="zh-CN" sz="4400">
                <a:solidFill>
                  <a:srgbClr val="FF0000"/>
                </a:solidFill>
              </a:rPr>
              <a:t>2670</a:t>
            </a:r>
            <a:r>
              <a:rPr lang="zh-CN" sz="440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79387" y="753616"/>
            <a:ext cx="761437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6.</a:t>
            </a:r>
            <a:r>
              <a:rPr lang="zh-CN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（变式题）</a:t>
            </a:r>
            <a:r>
              <a:rPr 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寻找能同时开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把锁的万能钥匙的号码。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611460" y="4365625"/>
            <a:ext cx="80645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这把万能钥匙的号码应该是多少呢？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475656" y="5385410"/>
            <a:ext cx="633610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这把万能钥匙的号码是</a:t>
            </a:r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21</a:t>
            </a:r>
            <a:r>
              <a:rPr 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43"/>
          <a:stretch>
            <a:fillRect/>
          </a:stretch>
        </p:blipFill>
        <p:spPr bwMode="auto">
          <a:xfrm>
            <a:off x="251520" y="2428825"/>
            <a:ext cx="2152650" cy="1720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924"/>
          <a:stretch>
            <a:fillRect/>
          </a:stretch>
        </p:blipFill>
        <p:spPr bwMode="auto">
          <a:xfrm>
            <a:off x="2339083" y="2420889"/>
            <a:ext cx="2198687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559"/>
          <a:stretch>
            <a:fillRect/>
          </a:stretch>
        </p:blipFill>
        <p:spPr bwMode="auto">
          <a:xfrm>
            <a:off x="4516861" y="2428825"/>
            <a:ext cx="2152650" cy="1736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46"/>
          <a:stretch>
            <a:fillRect/>
          </a:stretch>
        </p:blipFill>
        <p:spPr bwMode="auto">
          <a:xfrm>
            <a:off x="6678019" y="2420888"/>
            <a:ext cx="2162175" cy="1736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395536" y="752653"/>
            <a:ext cx="7705725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</a:rPr>
              <a:t>7.</a:t>
            </a:r>
            <a:r>
              <a:rPr lang="zh-CN" sz="3200" dirty="0">
                <a:solidFill>
                  <a:srgbClr val="FF3399"/>
                </a:solidFill>
              </a:rPr>
              <a:t>（情景题）</a:t>
            </a:r>
            <a:r>
              <a:rPr lang="zh-CN" sz="3200" dirty="0">
                <a:solidFill>
                  <a:srgbClr val="000000"/>
                </a:solidFill>
              </a:rPr>
              <a:t>五（</a:t>
            </a:r>
            <a:r>
              <a:rPr lang="zh-CN" altLang="zh-CN" sz="3200" dirty="0">
                <a:solidFill>
                  <a:srgbClr val="000000"/>
                </a:solidFill>
              </a:rPr>
              <a:t>1</a:t>
            </a:r>
            <a:r>
              <a:rPr lang="zh-CN" sz="3200" dirty="0">
                <a:solidFill>
                  <a:srgbClr val="000000"/>
                </a:solidFill>
              </a:rPr>
              <a:t>）班同学分组做游戏，如果</a:t>
            </a:r>
            <a:r>
              <a:rPr lang="zh-CN" altLang="zh-CN" sz="3200" dirty="0">
                <a:solidFill>
                  <a:srgbClr val="000000"/>
                </a:solidFill>
              </a:rPr>
              <a:t>3</a:t>
            </a:r>
            <a:r>
              <a:rPr lang="zh-CN" sz="3200" dirty="0">
                <a:solidFill>
                  <a:srgbClr val="000000"/>
                </a:solidFill>
              </a:rPr>
              <a:t>个人一组，剩下</a:t>
            </a:r>
            <a:r>
              <a:rPr lang="zh-CN" altLang="zh-CN" sz="3200" dirty="0">
                <a:solidFill>
                  <a:srgbClr val="000000"/>
                </a:solidFill>
              </a:rPr>
              <a:t>2</a:t>
            </a:r>
            <a:r>
              <a:rPr lang="zh-CN" sz="3200" dirty="0">
                <a:solidFill>
                  <a:srgbClr val="000000"/>
                </a:solidFill>
              </a:rPr>
              <a:t>人，如果</a:t>
            </a:r>
            <a:r>
              <a:rPr lang="zh-CN" altLang="zh-CN" sz="3200" dirty="0">
                <a:solidFill>
                  <a:srgbClr val="000000"/>
                </a:solidFill>
              </a:rPr>
              <a:t>5</a:t>
            </a:r>
            <a:r>
              <a:rPr lang="zh-CN" sz="3200" dirty="0">
                <a:solidFill>
                  <a:srgbClr val="000000"/>
                </a:solidFill>
              </a:rPr>
              <a:t>个人一组，剩下</a:t>
            </a:r>
            <a:r>
              <a:rPr lang="zh-CN" altLang="zh-CN" sz="3200" dirty="0">
                <a:solidFill>
                  <a:srgbClr val="000000"/>
                </a:solidFill>
              </a:rPr>
              <a:t>2</a:t>
            </a:r>
            <a:r>
              <a:rPr lang="zh-CN" sz="3200" dirty="0">
                <a:solidFill>
                  <a:srgbClr val="000000"/>
                </a:solidFill>
              </a:rPr>
              <a:t>人。已知人数大于</a:t>
            </a:r>
            <a:r>
              <a:rPr lang="zh-CN" altLang="zh-CN" sz="3200" dirty="0">
                <a:solidFill>
                  <a:srgbClr val="000000"/>
                </a:solidFill>
              </a:rPr>
              <a:t>40</a:t>
            </a:r>
            <a:r>
              <a:rPr lang="zh-CN" sz="3200" dirty="0">
                <a:solidFill>
                  <a:srgbClr val="000000"/>
                </a:solidFill>
              </a:rPr>
              <a:t>人，且小于</a:t>
            </a:r>
            <a:r>
              <a:rPr lang="zh-CN" altLang="zh-CN" sz="3200" dirty="0">
                <a:solidFill>
                  <a:srgbClr val="000000"/>
                </a:solidFill>
              </a:rPr>
              <a:t>50</a:t>
            </a:r>
            <a:r>
              <a:rPr lang="zh-CN" sz="3200" dirty="0">
                <a:solidFill>
                  <a:srgbClr val="000000"/>
                </a:solidFill>
              </a:rPr>
              <a:t>人。五（</a:t>
            </a:r>
            <a:r>
              <a:rPr lang="zh-CN" altLang="zh-CN" sz="3200" dirty="0">
                <a:solidFill>
                  <a:srgbClr val="000000"/>
                </a:solidFill>
              </a:rPr>
              <a:t>1</a:t>
            </a:r>
            <a:r>
              <a:rPr lang="zh-CN" sz="3200" dirty="0">
                <a:solidFill>
                  <a:srgbClr val="000000"/>
                </a:solidFill>
              </a:rPr>
              <a:t>）班共有多少人？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539552" y="2898815"/>
            <a:ext cx="777686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FF0000"/>
                </a:solidFill>
              </a:rPr>
              <a:t>比</a:t>
            </a:r>
            <a:r>
              <a:rPr lang="en-US" altLang="zh-CN" sz="3600" dirty="0" smtClean="0">
                <a:solidFill>
                  <a:srgbClr val="FF0000"/>
                </a:solidFill>
              </a:rPr>
              <a:t>3</a:t>
            </a:r>
            <a:r>
              <a:rPr lang="zh-CN" altLang="en-US" sz="3600" dirty="0" smtClean="0">
                <a:solidFill>
                  <a:srgbClr val="FF0000"/>
                </a:solidFill>
              </a:rPr>
              <a:t>的倍数多</a:t>
            </a:r>
            <a:r>
              <a:rPr lang="en-US" altLang="zh-CN" sz="3600" dirty="0" smtClean="0">
                <a:solidFill>
                  <a:srgbClr val="FF0000"/>
                </a:solidFill>
              </a:rPr>
              <a:t>2</a:t>
            </a:r>
            <a:r>
              <a:rPr lang="zh-CN" altLang="en-US" sz="3600" dirty="0" smtClean="0">
                <a:solidFill>
                  <a:srgbClr val="FF0000"/>
                </a:solidFill>
              </a:rPr>
              <a:t>，比</a:t>
            </a:r>
            <a:r>
              <a:rPr lang="en-US" altLang="zh-CN" sz="3600" dirty="0" smtClean="0">
                <a:solidFill>
                  <a:srgbClr val="FF0000"/>
                </a:solidFill>
              </a:rPr>
              <a:t>5</a:t>
            </a:r>
            <a:r>
              <a:rPr lang="zh-CN" altLang="en-US" sz="3600" dirty="0" smtClean="0">
                <a:solidFill>
                  <a:srgbClr val="FF0000"/>
                </a:solidFill>
              </a:rPr>
              <a:t>的倍数也多</a:t>
            </a:r>
            <a:r>
              <a:rPr lang="en-US" altLang="zh-CN" sz="3600" dirty="0" smtClean="0">
                <a:solidFill>
                  <a:srgbClr val="FF0000"/>
                </a:solidFill>
              </a:rPr>
              <a:t>2</a:t>
            </a:r>
            <a:r>
              <a:rPr lang="zh-CN" altLang="en-US" sz="3600" dirty="0" smtClean="0">
                <a:solidFill>
                  <a:srgbClr val="FF0000"/>
                </a:solidFill>
              </a:rPr>
              <a:t>，</a:t>
            </a:r>
            <a:endParaRPr lang="zh-CN" sz="3600" dirty="0">
              <a:solidFill>
                <a:srgbClr val="FF0000"/>
              </a:solidFill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39552" y="5395040"/>
            <a:ext cx="61912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FF0000"/>
                </a:solidFill>
              </a:rPr>
              <a:t>所以，</a:t>
            </a:r>
            <a:r>
              <a:rPr lang="zh-CN" sz="3600" dirty="0" smtClean="0">
                <a:solidFill>
                  <a:srgbClr val="FF0000"/>
                </a:solidFill>
              </a:rPr>
              <a:t>五</a:t>
            </a:r>
            <a:r>
              <a:rPr lang="zh-CN" sz="3600" dirty="0">
                <a:solidFill>
                  <a:srgbClr val="FF0000"/>
                </a:solidFill>
              </a:rPr>
              <a:t>（</a:t>
            </a:r>
            <a:r>
              <a:rPr lang="zh-CN" altLang="zh-CN" sz="3600" dirty="0">
                <a:solidFill>
                  <a:srgbClr val="FF0000"/>
                </a:solidFill>
              </a:rPr>
              <a:t>1</a:t>
            </a:r>
            <a:r>
              <a:rPr lang="zh-CN" sz="3600" dirty="0">
                <a:solidFill>
                  <a:srgbClr val="FF0000"/>
                </a:solidFill>
              </a:rPr>
              <a:t>）班共有</a:t>
            </a:r>
            <a:r>
              <a:rPr lang="zh-CN" altLang="zh-CN" sz="3600" dirty="0">
                <a:solidFill>
                  <a:srgbClr val="FF0000"/>
                </a:solidFill>
              </a:rPr>
              <a:t>47</a:t>
            </a:r>
            <a:r>
              <a:rPr lang="zh-CN" sz="3600" dirty="0">
                <a:solidFill>
                  <a:srgbClr val="FF0000"/>
                </a:solidFill>
              </a:rPr>
              <a:t>人。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23220" y="3586925"/>
            <a:ext cx="777686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FF0000"/>
                </a:solidFill>
              </a:rPr>
              <a:t>比</a:t>
            </a:r>
            <a:r>
              <a:rPr lang="en-US" altLang="zh-CN" sz="3600" dirty="0" smtClean="0">
                <a:solidFill>
                  <a:srgbClr val="FF0000"/>
                </a:solidFill>
              </a:rPr>
              <a:t>5</a:t>
            </a:r>
            <a:r>
              <a:rPr lang="zh-CN" altLang="en-US" sz="3600" dirty="0" smtClean="0">
                <a:solidFill>
                  <a:srgbClr val="FF0000"/>
                </a:solidFill>
              </a:rPr>
              <a:t>的倍数多</a:t>
            </a:r>
            <a:r>
              <a:rPr lang="en-US" altLang="zh-CN" sz="3600" dirty="0" smtClean="0">
                <a:solidFill>
                  <a:srgbClr val="FF0000"/>
                </a:solidFill>
              </a:rPr>
              <a:t>2</a:t>
            </a:r>
            <a:r>
              <a:rPr lang="zh-CN" altLang="en-US" sz="3600" dirty="0" smtClean="0">
                <a:solidFill>
                  <a:srgbClr val="FF0000"/>
                </a:solidFill>
              </a:rPr>
              <a:t>，且大于</a:t>
            </a:r>
            <a:r>
              <a:rPr lang="en-US" altLang="zh-CN" sz="3600" dirty="0" smtClean="0">
                <a:solidFill>
                  <a:srgbClr val="FF0000"/>
                </a:solidFill>
              </a:rPr>
              <a:t>40</a:t>
            </a:r>
            <a:r>
              <a:rPr lang="zh-CN" altLang="en-US" sz="3600" dirty="0" smtClean="0">
                <a:solidFill>
                  <a:srgbClr val="FF0000"/>
                </a:solidFill>
              </a:rPr>
              <a:t>，小于</a:t>
            </a:r>
            <a:r>
              <a:rPr lang="en-US" altLang="zh-CN" sz="3600" dirty="0" smtClean="0">
                <a:solidFill>
                  <a:srgbClr val="FF0000"/>
                </a:solidFill>
              </a:rPr>
              <a:t>50</a:t>
            </a:r>
            <a:r>
              <a:rPr lang="zh-CN" altLang="en-US" sz="3600" dirty="0" smtClean="0">
                <a:solidFill>
                  <a:srgbClr val="FF0000"/>
                </a:solidFill>
              </a:rPr>
              <a:t>的数有</a:t>
            </a:r>
            <a:r>
              <a:rPr lang="en-US" altLang="zh-CN" sz="3600" dirty="0" smtClean="0">
                <a:solidFill>
                  <a:srgbClr val="FF0000"/>
                </a:solidFill>
              </a:rPr>
              <a:t>42</a:t>
            </a:r>
            <a:r>
              <a:rPr lang="zh-CN" altLang="en-US" sz="3600" dirty="0" smtClean="0">
                <a:solidFill>
                  <a:srgbClr val="FF0000"/>
                </a:solidFill>
              </a:rPr>
              <a:t>和</a:t>
            </a:r>
            <a:r>
              <a:rPr lang="en-US" altLang="zh-CN" sz="3600" dirty="0" smtClean="0">
                <a:solidFill>
                  <a:srgbClr val="FF0000"/>
                </a:solidFill>
              </a:rPr>
              <a:t>47</a:t>
            </a:r>
            <a:r>
              <a:rPr lang="zh-CN" altLang="en-US" sz="3600" dirty="0" smtClean="0">
                <a:solidFill>
                  <a:srgbClr val="FF0000"/>
                </a:solidFill>
              </a:rPr>
              <a:t>。</a:t>
            </a:r>
            <a:endParaRPr lang="zh-CN" sz="3600" dirty="0">
              <a:solidFill>
                <a:srgbClr val="FF0000"/>
              </a:solidFill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506100" y="4725144"/>
            <a:ext cx="777686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FF0000"/>
                </a:solidFill>
              </a:rPr>
              <a:t>其中，</a:t>
            </a:r>
            <a:r>
              <a:rPr lang="en-US" altLang="zh-CN" sz="3600" dirty="0" smtClean="0">
                <a:solidFill>
                  <a:srgbClr val="FF0000"/>
                </a:solidFill>
              </a:rPr>
              <a:t>47</a:t>
            </a:r>
            <a:r>
              <a:rPr lang="zh-CN" altLang="en-US" sz="3600" dirty="0" smtClean="0">
                <a:solidFill>
                  <a:srgbClr val="FF0000"/>
                </a:solidFill>
              </a:rPr>
              <a:t>比</a:t>
            </a:r>
            <a:r>
              <a:rPr lang="en-US" altLang="zh-CN" sz="3600" dirty="0" smtClean="0">
                <a:solidFill>
                  <a:srgbClr val="FF0000"/>
                </a:solidFill>
              </a:rPr>
              <a:t>3</a:t>
            </a:r>
            <a:r>
              <a:rPr lang="zh-CN" altLang="en-US" sz="3600" dirty="0" smtClean="0">
                <a:solidFill>
                  <a:srgbClr val="FF0000"/>
                </a:solidFill>
              </a:rPr>
              <a:t>的倍数多</a:t>
            </a:r>
            <a:r>
              <a:rPr lang="en-US" altLang="zh-CN" sz="3600" dirty="0" smtClean="0">
                <a:solidFill>
                  <a:srgbClr val="FF0000"/>
                </a:solidFill>
              </a:rPr>
              <a:t>2</a:t>
            </a:r>
            <a:r>
              <a:rPr lang="zh-CN" altLang="en-US" sz="3600" dirty="0" smtClean="0">
                <a:solidFill>
                  <a:srgbClr val="FF0000"/>
                </a:solidFill>
              </a:rPr>
              <a:t>，</a:t>
            </a:r>
            <a:endParaRPr lang="zh-CN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2" grpId="0" autoUpdateAnimBg="0"/>
      <p:bldP spid="13" grpId="0" autoUpdateAnimBg="0"/>
      <p:bldP spid="14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79512" y="835770"/>
            <a:ext cx="748883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8.</a:t>
            </a:r>
            <a:r>
              <a:rPr lang="zh-CN" sz="40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（创新题）</a:t>
            </a:r>
            <a:r>
              <a:rPr lang="zh-CN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以内的自然数中，所有</a:t>
            </a:r>
            <a:r>
              <a:rPr lang="zh-CN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的倍数的平均数是多少？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827585" y="2937138"/>
            <a:ext cx="525658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dirty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zh-CN" altLang="zh-CN" sz="4000" dirty="0">
                <a:solidFill>
                  <a:srgbClr val="FF0000"/>
                </a:solidFill>
                <a:latin typeface="+mn-ea"/>
                <a:ea typeface="+mn-ea"/>
              </a:rPr>
              <a:t>3+99</a:t>
            </a:r>
            <a:r>
              <a:rPr lang="zh-CN" sz="4000" dirty="0">
                <a:solidFill>
                  <a:srgbClr val="FF0000"/>
                </a:solidFill>
                <a:latin typeface="+mn-ea"/>
                <a:ea typeface="+mn-ea"/>
              </a:rPr>
              <a:t>）</a:t>
            </a:r>
            <a:r>
              <a:rPr lang="zh-CN" altLang="zh-CN" sz="4000" dirty="0">
                <a:solidFill>
                  <a:srgbClr val="FF0000"/>
                </a:solidFill>
                <a:latin typeface="+mn-ea"/>
                <a:ea typeface="+mn-ea"/>
              </a:rPr>
              <a:t>×33÷2÷</a:t>
            </a:r>
            <a:r>
              <a:rPr lang="zh-CN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33</a:t>
            </a:r>
            <a:endParaRPr lang="zh-CN"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331" y="2937138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=51</a:t>
            </a:r>
            <a:endParaRPr lang="zh-CN"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3991416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答：</a:t>
            </a:r>
            <a:r>
              <a:rPr lang="zh-CN" altLang="zh-CN" sz="4000" dirty="0">
                <a:solidFill>
                  <a:srgbClr val="FF0000"/>
                </a:solidFill>
                <a:latin typeface="+mn-ea"/>
                <a:ea typeface="+mn-ea"/>
              </a:rPr>
              <a:t> 100以内的自然数中，</a:t>
            </a:r>
            <a:r>
              <a:rPr lang="zh-CN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所有</a:t>
            </a:r>
            <a:r>
              <a:rPr lang="zh-CN" altLang="zh-CN" sz="4000" dirty="0">
                <a:solidFill>
                  <a:srgbClr val="FF0000"/>
                </a:solidFill>
                <a:latin typeface="+mn-ea"/>
                <a:ea typeface="+mn-ea"/>
              </a:rPr>
              <a:t>3的倍数的平均数</a:t>
            </a:r>
            <a:r>
              <a:rPr lang="zh-CN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是</a:t>
            </a:r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51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683569" y="2145630"/>
            <a:ext cx="7992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都是根据个位上的数字来判断的。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" name="TextBox 14"/>
          <p:cNvSpPr txBox="1"/>
          <p:nvPr/>
        </p:nvSpPr>
        <p:spPr>
          <a:xfrm>
            <a:off x="12706" y="921567"/>
            <a:ext cx="8136904" cy="149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判断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一个数是不是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或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的倍数时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是根据什么来判断的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" name="TextBox 14"/>
          <p:cNvSpPr txBox="1"/>
          <p:nvPr/>
        </p:nvSpPr>
        <p:spPr>
          <a:xfrm>
            <a:off x="144462" y="2852936"/>
            <a:ext cx="85319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猜测一下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的倍数的数会有什么特征呢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3441774"/>
            <a:ext cx="83533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的倍数的数的特征可能是个位上是</a:t>
            </a:r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3,6,9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23052" y="4364861"/>
            <a:ext cx="1512167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9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×</a:t>
            </a:r>
            <a:endParaRPr lang="zh-CN" altLang="en-US" sz="9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4221088"/>
            <a:ext cx="2420501" cy="242050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1" grpId="0"/>
      <p:bldP spid="2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9" name="AutoShape 125"/>
          <p:cNvSpPr>
            <a:spLocks noChangeArrowheads="1"/>
          </p:cNvSpPr>
          <p:nvPr/>
        </p:nvSpPr>
        <p:spPr bwMode="auto">
          <a:xfrm>
            <a:off x="11513" y="761827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</a:rPr>
              <a:t>2</a:t>
            </a:r>
          </a:p>
        </p:txBody>
      </p:sp>
      <p:sp>
        <p:nvSpPr>
          <p:cNvPr id="6270" name="Text Box 126"/>
          <p:cNvSpPr txBox="1">
            <a:spLocks noChangeArrowheads="1"/>
          </p:cNvSpPr>
          <p:nvPr/>
        </p:nvSpPr>
        <p:spPr bwMode="auto">
          <a:xfrm>
            <a:off x="-33338" y="4581128"/>
            <a:ext cx="90693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(1)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在表中将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的倍数涂上红色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33338" y="5011921"/>
            <a:ext cx="89258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(2)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横着看，前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10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个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的倍数，个位分别是哪些数字？判断一个数是不是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的倍数，只看个位行吗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33338" y="5940569"/>
            <a:ext cx="5131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(3)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斜着看，你发现了什么？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8" name="Group 289"/>
          <p:cNvGraphicFramePr>
            <a:graphicFrameLocks noGrp="1"/>
          </p:cNvGraphicFramePr>
          <p:nvPr/>
        </p:nvGraphicFramePr>
        <p:xfrm>
          <a:off x="1393825" y="692696"/>
          <a:ext cx="6096000" cy="39624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34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3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3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3" name="AutoShape 125"/>
          <p:cNvSpPr>
            <a:spLocks noChangeArrowheads="1"/>
          </p:cNvSpPr>
          <p:nvPr/>
        </p:nvSpPr>
        <p:spPr bwMode="auto">
          <a:xfrm>
            <a:off x="5817" y="764704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</a:rPr>
              <a:t>2</a:t>
            </a:r>
          </a:p>
        </p:txBody>
      </p:sp>
      <p:sp>
        <p:nvSpPr>
          <p:cNvPr id="8" name="Text Box 126"/>
          <p:cNvSpPr txBox="1">
            <a:spLocks noChangeArrowheads="1"/>
          </p:cNvSpPr>
          <p:nvPr/>
        </p:nvSpPr>
        <p:spPr bwMode="auto">
          <a:xfrm>
            <a:off x="-33338" y="5292497"/>
            <a:ext cx="57574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(1)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在表中将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的倍数涂上红色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graphicFrame>
        <p:nvGraphicFramePr>
          <p:cNvPr id="11" name="Group 289"/>
          <p:cNvGraphicFramePr>
            <a:graphicFrameLocks noGrp="1"/>
          </p:cNvGraphicFramePr>
          <p:nvPr/>
        </p:nvGraphicFramePr>
        <p:xfrm>
          <a:off x="1393825" y="692696"/>
          <a:ext cx="6096000" cy="39624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34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3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3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622550" y="694283"/>
            <a:ext cx="596900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443413" y="692696"/>
            <a:ext cx="598487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278563" y="694283"/>
            <a:ext cx="596900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001838" y="1089571"/>
            <a:ext cx="6096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841750" y="1089571"/>
            <a:ext cx="598488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672138" y="1095921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404938" y="1486446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228975" y="1486446"/>
            <a:ext cx="598488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060950" y="1486446"/>
            <a:ext cx="596900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888163" y="1484858"/>
            <a:ext cx="598487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620963" y="1886496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451350" y="1880146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6283325" y="1880146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011363" y="2284958"/>
            <a:ext cx="596900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840163" y="2278608"/>
            <a:ext cx="596900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5668963" y="2277021"/>
            <a:ext cx="598487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404938" y="2670721"/>
            <a:ext cx="598487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233738" y="2670721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5062538" y="2670721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619375" y="3072358"/>
            <a:ext cx="598488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452938" y="3067596"/>
            <a:ext cx="598487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892925" y="2667546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6281738" y="3067596"/>
            <a:ext cx="598487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2011363" y="3461296"/>
            <a:ext cx="598487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840163" y="3466058"/>
            <a:ext cx="598487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5668963" y="3459708"/>
            <a:ext cx="598487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1403350" y="3864521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3232150" y="3864521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054600" y="3854996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6883400" y="3854996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617788" y="4253458"/>
            <a:ext cx="598487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446588" y="4253458"/>
            <a:ext cx="598487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6276975" y="4251871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289"/>
          <p:cNvGraphicFramePr>
            <a:graphicFrameLocks noGrp="1"/>
          </p:cNvGraphicFramePr>
          <p:nvPr/>
        </p:nvGraphicFramePr>
        <p:xfrm>
          <a:off x="1393825" y="692696"/>
          <a:ext cx="6096000" cy="39624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34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3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3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403350" y="692696"/>
            <a:ext cx="6088062" cy="1205934"/>
          </a:xfrm>
          <a:prstGeom prst="rect">
            <a:avLst/>
          </a:prstGeom>
          <a:solidFill>
            <a:srgbClr val="FFFF00">
              <a:alpha val="7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93" name="AutoShape 125"/>
          <p:cNvSpPr>
            <a:spLocks noChangeArrowheads="1"/>
          </p:cNvSpPr>
          <p:nvPr/>
        </p:nvSpPr>
        <p:spPr bwMode="auto">
          <a:xfrm>
            <a:off x="13266" y="1179492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</a:rPr>
              <a:t>2</a:t>
            </a:r>
          </a:p>
        </p:txBody>
      </p:sp>
      <p:sp>
        <p:nvSpPr>
          <p:cNvPr id="7295" name="Text Box 127"/>
          <p:cNvSpPr txBox="1">
            <a:spLocks noChangeArrowheads="1"/>
          </p:cNvSpPr>
          <p:nvPr/>
        </p:nvSpPr>
        <p:spPr bwMode="auto">
          <a:xfrm>
            <a:off x="7049815" y="5571979"/>
            <a:ext cx="11112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不行</a:t>
            </a:r>
          </a:p>
        </p:txBody>
      </p:sp>
      <p:sp>
        <p:nvSpPr>
          <p:cNvPr id="7296" name="Text Box 128"/>
          <p:cNvSpPr txBox="1">
            <a:spLocks noChangeArrowheads="1"/>
          </p:cNvSpPr>
          <p:nvPr/>
        </p:nvSpPr>
        <p:spPr bwMode="auto">
          <a:xfrm>
            <a:off x="539552" y="5571980"/>
            <a:ext cx="64892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个位分别是：</a:t>
            </a:r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3,6,9,2,5,8,1,4,7,0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3338" y="4635902"/>
            <a:ext cx="89258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(2)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横着看，前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10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个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的倍数，个位分别是哪些数字？判断一个数是不是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的倍数，只看个位行吗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622550" y="694283"/>
            <a:ext cx="596900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443413" y="692696"/>
            <a:ext cx="598487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278563" y="694283"/>
            <a:ext cx="596900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001838" y="1089571"/>
            <a:ext cx="6096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841750" y="1089571"/>
            <a:ext cx="598488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672138" y="1095921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04938" y="1486446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228975" y="1486446"/>
            <a:ext cx="598488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060950" y="1486446"/>
            <a:ext cx="596900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888163" y="1484858"/>
            <a:ext cx="598487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620963" y="1886496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451350" y="1880146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283325" y="1880146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011363" y="2284958"/>
            <a:ext cx="596900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840163" y="2278608"/>
            <a:ext cx="596900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668963" y="2277021"/>
            <a:ext cx="598487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404938" y="2670721"/>
            <a:ext cx="598487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233738" y="2670721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5062538" y="2670721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619375" y="3072358"/>
            <a:ext cx="598488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452938" y="3067596"/>
            <a:ext cx="598487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6892925" y="2667546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6281738" y="3067596"/>
            <a:ext cx="598487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011363" y="3461296"/>
            <a:ext cx="598487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840163" y="3466058"/>
            <a:ext cx="598487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668963" y="3459708"/>
            <a:ext cx="598487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1403350" y="3864521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232150" y="3864521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5054600" y="3854996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6883400" y="3854996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617788" y="4253458"/>
            <a:ext cx="598487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446588" y="4253458"/>
            <a:ext cx="598487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6276975" y="4251871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295" grpId="0" bldLvl="0" autoUpdateAnimBg="0"/>
      <p:bldP spid="7296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3" name="AutoShape 125"/>
          <p:cNvSpPr>
            <a:spLocks noChangeArrowheads="1"/>
          </p:cNvSpPr>
          <p:nvPr/>
        </p:nvSpPr>
        <p:spPr bwMode="auto">
          <a:xfrm>
            <a:off x="13266" y="1376888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</a:rPr>
              <a:t>2</a:t>
            </a:r>
          </a:p>
        </p:txBody>
      </p:sp>
      <p:sp>
        <p:nvSpPr>
          <p:cNvPr id="7297" name="Text Box 129"/>
          <p:cNvSpPr txBox="1">
            <a:spLocks noChangeArrowheads="1"/>
          </p:cNvSpPr>
          <p:nvPr/>
        </p:nvSpPr>
        <p:spPr bwMode="auto">
          <a:xfrm>
            <a:off x="595827" y="5527506"/>
            <a:ext cx="75424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的倍数各位上数的和都是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的倍数。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739" y="5013176"/>
            <a:ext cx="5131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(3)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斜着看，你发现了什么？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11" name="Group 289"/>
          <p:cNvGraphicFramePr>
            <a:graphicFrameLocks noGrp="1"/>
          </p:cNvGraphicFramePr>
          <p:nvPr/>
        </p:nvGraphicFramePr>
        <p:xfrm>
          <a:off x="1393825" y="1052736"/>
          <a:ext cx="6096000" cy="39624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34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3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3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622550" y="1054323"/>
            <a:ext cx="596900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443413" y="1052736"/>
            <a:ext cx="598487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278563" y="1054323"/>
            <a:ext cx="596900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001838" y="1449611"/>
            <a:ext cx="6096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841750" y="1449611"/>
            <a:ext cx="598488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672138" y="1455961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404938" y="1846486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228975" y="1846486"/>
            <a:ext cx="598488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060950" y="1846486"/>
            <a:ext cx="596900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888163" y="1844898"/>
            <a:ext cx="598487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620963" y="2246536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451350" y="2240186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6283325" y="2240186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011363" y="2644998"/>
            <a:ext cx="596900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840163" y="2638648"/>
            <a:ext cx="596900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5668963" y="2637061"/>
            <a:ext cx="598487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404938" y="3030761"/>
            <a:ext cx="598487" cy="39687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233738" y="3030761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5062538" y="3030761"/>
            <a:ext cx="596900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619375" y="3432398"/>
            <a:ext cx="598488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452938" y="3427636"/>
            <a:ext cx="598487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892925" y="3027586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6281738" y="3427636"/>
            <a:ext cx="598487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2011363" y="3821336"/>
            <a:ext cx="598487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840163" y="3826098"/>
            <a:ext cx="598487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5668963" y="3819748"/>
            <a:ext cx="598487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1403350" y="4224561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3232150" y="4224561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054600" y="4215036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6883400" y="4215036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617788" y="4613498"/>
            <a:ext cx="598487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446588" y="4613498"/>
            <a:ext cx="598487" cy="3952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6276975" y="4611911"/>
            <a:ext cx="598488" cy="395287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2" dur="80"/>
                                        <p:tgtEl>
                                          <p:spTgt spid="72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3" dur="80"/>
                                        <p:tgtEl>
                                          <p:spTgt spid="72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80"/>
                                        <p:tgtEl>
                                          <p:spTgt spid="72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97" grpId="0" bldLvl="0" autoUpdateAnimBg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962025"/>
            <a:ext cx="6764338" cy="927100"/>
          </a:xfrm>
          <a:gradFill rotWithShape="1">
            <a:gsLst>
              <a:gs pos="0">
                <a:srgbClr val="FFFF00">
                  <a:gamma/>
                  <a:shade val="46275"/>
                  <a:invGamma/>
                </a:srgbClr>
              </a:gs>
              <a:gs pos="5000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</p:spPr>
        <p:txBody>
          <a:bodyPr anchor="ctr"/>
          <a:lstStyle/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的倍数的特征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2061470"/>
            <a:ext cx="8569325" cy="1439863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一个数各位上的数的和是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的倍数，这个数就是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的倍数。                                         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142212" y="2060848"/>
            <a:ext cx="1133644" cy="865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37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各位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95536" y="3803556"/>
            <a:ext cx="835292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注意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的倍数的特征不同，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个位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上可以是任何数字。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755119" y="5271635"/>
            <a:ext cx="136815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验证</a:t>
            </a:r>
            <a:endParaRPr lang="zh-CN" sz="4400" b="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25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25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25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 autoUpdateAnimBg="0"/>
      <p:bldP spid="8195" grpId="0" build="p" autoUpdateAnimBg="0"/>
      <p:bldP spid="8196" grpId="0" autoUpdateAnimBg="0"/>
      <p:bldP spid="8197" grpId="0" autoUpdateAnimBg="0"/>
      <p:bldP spid="7" grpId="0" autoUpdateAnimBg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/>
          <p:cNvSpPr txBox="1"/>
          <p:nvPr/>
        </p:nvSpPr>
        <p:spPr>
          <a:xfrm>
            <a:off x="534616" y="1188283"/>
            <a:ext cx="5336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下面哪些数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倍数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2" name="矩形 1"/>
          <p:cNvSpPr/>
          <p:nvPr/>
        </p:nvSpPr>
        <p:spPr>
          <a:xfrm>
            <a:off x="4787900" y="3024505"/>
            <a:ext cx="227901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1023</a:t>
            </a:r>
            <a:endParaRPr lang="zh-CN" altLang="zh-CN" sz="3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01749" y="2182354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36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2958908" y="2182354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56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4209433" y="2169648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170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5967217" y="2167018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369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2276103" y="3058247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401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3546011" y="3070701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552</a:t>
            </a:r>
            <a:endParaRPr lang="zh-CN" alt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534616" y="4233862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</a:t>
            </a:r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7200" b="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11755" y="4363720"/>
            <a:ext cx="111315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36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18255" y="4351020"/>
            <a:ext cx="152400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369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36235" y="4348480"/>
            <a:ext cx="152400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552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32564" y="4326194"/>
            <a:ext cx="20257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1023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16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1202" y="586992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410155" y="6228601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3200" b="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1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1881</Words>
  <Application>WPS 演示</Application>
  <PresentationFormat>全屏显示(4:3)</PresentationFormat>
  <Paragraphs>720</Paragraphs>
  <Slides>29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3的倍数的特征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人教版数学五年级下册第2单元</dc:title>
  <dc:creator>吉林梓翰教育图书有限公司</dc:creator>
  <cp:lastModifiedBy>lenovop</cp:lastModifiedBy>
  <cp:revision>667</cp:revision>
  <dcterms:created xsi:type="dcterms:W3CDTF">2015-11-21T07:20:00Z</dcterms:created>
  <dcterms:modified xsi:type="dcterms:W3CDTF">2021-11-01T05:24:57Z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